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58" r:id="rId4"/>
    <p:sldId id="277" r:id="rId5"/>
    <p:sldId id="280" r:id="rId6"/>
    <p:sldId id="281" r:id="rId7"/>
    <p:sldId id="278" r:id="rId8"/>
    <p:sldId id="274" r:id="rId9"/>
    <p:sldId id="272" r:id="rId10"/>
    <p:sldId id="273" r:id="rId11"/>
    <p:sldId id="275" r:id="rId12"/>
    <p:sldId id="276" r:id="rId13"/>
    <p:sldId id="269" r:id="rId14"/>
    <p:sldId id="265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3" autoAdjust="0"/>
    <p:restoredTop sz="95988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46E2E-F5CC-43E3-9039-8920D3DDF1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F25D7D-970F-4E90-B323-D75BCCC376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50E534-E31A-4677-9B6F-D70FE8B6F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86536-057C-4276-9D25-9F1783186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61AD8-64E8-42CD-BE26-8745AEB2D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594188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A3C83-E9CA-45AE-96DC-4BA1CAC30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A91766-340B-4B01-B1C5-78C99B4803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D17318-8240-4434-B245-162EBC5D0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907192-5A66-4CDF-BF7B-079CEA4DB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CBD2B0-6057-43CE-8800-B4D77C37C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46303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859411-15ED-4581-B1D3-253F18E7A4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FD25DA-A592-4857-84BF-36C4F0EA57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687B5-B7EE-4E23-B1DC-FC0AF2AFC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D477B-0A7A-4EA5-AB32-36EA99C0D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CA19B-66F5-4496-AF21-ED72D8C2F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3460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DB4A8-AE9C-4F07-88A7-17DE69ABB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70788-802A-4A25-8739-85991C31B8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E54A6-8A41-4942-A381-44DD934AA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295B2-F353-430A-B47E-1B39D4673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1D7D3-A70C-4826-B8EE-EB6F269EC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059345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0D1BA-F859-4D32-83FD-EA0A34F9E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F4206C-DB4A-49F3-9373-059B6FAE2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69C420-76A8-4A45-8EBA-684B20908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7963C-8A36-445A-AB60-30746C1AB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DB50C-0F8E-4243-8C21-59CEBEB67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076546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C87AF-8667-44A6-B404-53F0E4A1A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8BFF0-52CC-4162-A76B-54143E2520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631C3A-4819-4D88-B8A4-88F058398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6F5987-D511-4EB0-9B5B-9BE133809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9C7F69-2660-4B21-A2D2-772C4D356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E46FAC-F260-45D3-A25D-4B6F853F8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288569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A7EB8-6A74-4293-B688-ED5CBD048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D85273-E70D-4B79-863A-86B00C88ED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6F2DE6-ADF9-49D0-9985-6F10C89EA7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B1C7E3-80E8-43C5-8453-92DB3052F0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AA61B6-00CC-4280-9BD3-3F4DB39789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835837-A233-4315-952B-BC8085E59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2BFF17-1319-4936-9464-A42456E31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5779E9-2A65-44D5-B2FB-85D623BE6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747445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8DA3A-7F71-4CD3-9DE4-8668D4F69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D6580F-44ED-4D9C-BEB9-CC99D86A0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EDB0EB-1395-4374-B52B-18C6652E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2180E1-A63C-421D-B015-25A2489DA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737425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CE2A97-CDE5-482B-833C-97ABC6D51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A9BF0B-6B1D-448A-BDF6-752851FFF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E5610-D196-493B-9C7A-03A9D4F01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82413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F2EDA-276B-45D9-BCEE-33ECB839E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F1D2CB-5EA2-485B-8464-16DBEDDE9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B55998-9D79-4EE1-8FB4-EA995951F9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DAA489-D620-4E38-8CD3-1FFD31011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361922-30C8-45D0-BD31-0C6A5152B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962B9-000A-4371-AF18-9673C74CD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06709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DC4B9-DDB4-4966-ABB0-78268AE11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718701-9835-4B8D-BAC9-75281A91B4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BFCC58-CBDD-4023-872F-4DB26E369F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5D9140-6474-4692-8263-CE18E810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C80F9-F6DE-459C-9083-CF5F0F3D8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AAE09E-BC96-40B0-A9BA-8A2CFE37E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09125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60B90E-EB25-4AE9-9B63-636A4471D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54F0C-5599-48B7-9050-25AEA95897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F838A1-2889-4DE4-9EEB-62CCDE8A30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13424-D639-4699-895A-7B2E51DD47DD}" type="datetimeFigureOut">
              <a:rPr lang="fr-CH" smtClean="0"/>
              <a:t>12.04.2019</a:t>
            </a:fld>
            <a:endParaRPr lang="fr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D9846-5583-484E-804C-DF402E3B05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E9243-49C9-4A44-AEED-03CEDA2CB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D94C3-D2C5-4124-AF87-4BED1BC29D04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62076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mvmu.mil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svg"/><Relationship Id="rId3" Type="http://schemas.openxmlformats.org/officeDocument/2006/relationships/image" Target="../media/image20.jpeg"/><Relationship Id="rId7" Type="http://schemas.openxmlformats.org/officeDocument/2006/relationships/image" Target="../media/image24.jpg"/><Relationship Id="rId12" Type="http://schemas.openxmlformats.org/officeDocument/2006/relationships/image" Target="../media/image2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11" Type="http://schemas.openxmlformats.org/officeDocument/2006/relationships/image" Target="../media/image28.svg"/><Relationship Id="rId5" Type="http://schemas.openxmlformats.org/officeDocument/2006/relationships/image" Target="../media/image22.jpg"/><Relationship Id="rId15" Type="http://schemas.openxmlformats.org/officeDocument/2006/relationships/image" Target="../media/image32.svg"/><Relationship Id="rId10" Type="http://schemas.openxmlformats.org/officeDocument/2006/relationships/image" Target="../media/image27.png"/><Relationship Id="rId4" Type="http://schemas.openxmlformats.org/officeDocument/2006/relationships/image" Target="../media/image21.jpg"/><Relationship Id="rId9" Type="http://schemas.openxmlformats.org/officeDocument/2006/relationships/image" Target="../media/image26.svg"/><Relationship Id="rId1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sv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hyperlink" Target="http://www.laconcordia.ch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2.svg"/><Relationship Id="rId3" Type="http://schemas.openxmlformats.org/officeDocument/2006/relationships/image" Target="../media/image41.jpg"/><Relationship Id="rId7" Type="http://schemas.openxmlformats.org/officeDocument/2006/relationships/image" Target="../media/image24.jpg"/><Relationship Id="rId12" Type="http://schemas.openxmlformats.org/officeDocument/2006/relationships/image" Target="../media/image3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jpg"/><Relationship Id="rId11" Type="http://schemas.openxmlformats.org/officeDocument/2006/relationships/image" Target="../media/image30.svg"/><Relationship Id="rId5" Type="http://schemas.openxmlformats.org/officeDocument/2006/relationships/image" Target="../media/image43.jpg"/><Relationship Id="rId10" Type="http://schemas.openxmlformats.org/officeDocument/2006/relationships/image" Target="../media/image29.png"/><Relationship Id="rId4" Type="http://schemas.openxmlformats.org/officeDocument/2006/relationships/image" Target="../media/image42.jpg"/><Relationship Id="rId9" Type="http://schemas.openxmlformats.org/officeDocument/2006/relationships/image" Target="../media/image2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svg"/><Relationship Id="rId18" Type="http://schemas.openxmlformats.org/officeDocument/2006/relationships/image" Target="../media/image61.png"/><Relationship Id="rId3" Type="http://schemas.openxmlformats.org/officeDocument/2006/relationships/image" Target="../media/image46.jpg"/><Relationship Id="rId21" Type="http://schemas.openxmlformats.org/officeDocument/2006/relationships/image" Target="../media/image63.png"/><Relationship Id="rId7" Type="http://schemas.openxmlformats.org/officeDocument/2006/relationships/image" Target="../media/image50.svg"/><Relationship Id="rId12" Type="http://schemas.openxmlformats.org/officeDocument/2006/relationships/image" Target="../media/image55.png"/><Relationship Id="rId17" Type="http://schemas.openxmlformats.org/officeDocument/2006/relationships/image" Target="../media/image60.svg"/><Relationship Id="rId2" Type="http://schemas.openxmlformats.org/officeDocument/2006/relationships/image" Target="../media/image45.jpg"/><Relationship Id="rId16" Type="http://schemas.openxmlformats.org/officeDocument/2006/relationships/image" Target="../media/image59.png"/><Relationship Id="rId20" Type="http://schemas.openxmlformats.org/officeDocument/2006/relationships/hyperlink" Target="https://mmdm.ru/event/suvorovtsy-i-konkordiya-shveytsariya-3861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11" Type="http://schemas.openxmlformats.org/officeDocument/2006/relationships/image" Target="../media/image54.svg"/><Relationship Id="rId5" Type="http://schemas.openxmlformats.org/officeDocument/2006/relationships/image" Target="../media/image48.jpg"/><Relationship Id="rId15" Type="http://schemas.openxmlformats.org/officeDocument/2006/relationships/image" Target="../media/image58.svg"/><Relationship Id="rId10" Type="http://schemas.openxmlformats.org/officeDocument/2006/relationships/image" Target="../media/image53.png"/><Relationship Id="rId19" Type="http://schemas.openxmlformats.org/officeDocument/2006/relationships/image" Target="../media/image62.svg"/><Relationship Id="rId4" Type="http://schemas.openxmlformats.org/officeDocument/2006/relationships/image" Target="../media/image47.jpg"/><Relationship Id="rId9" Type="http://schemas.openxmlformats.org/officeDocument/2006/relationships/image" Target="../media/image52.svg"/><Relationship Id="rId14" Type="http://schemas.openxmlformats.org/officeDocument/2006/relationships/image" Target="../media/image57.png"/><Relationship Id="rId22" Type="http://schemas.openxmlformats.org/officeDocument/2006/relationships/image" Target="../media/image6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mmdm.ru/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человек, военная форма, бейсбол, внеш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288B3CC1-EBC3-4465-A033-C321C2C3BB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6" r="40354" b="8614"/>
          <a:stretch/>
        </p:blipFill>
        <p:spPr>
          <a:xfrm>
            <a:off x="20" y="10"/>
            <a:ext cx="727200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714262-BCD4-44EC-94CB-CECCFDB388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07086" y="2277613"/>
            <a:ext cx="4325944" cy="2357899"/>
          </a:xfrm>
        </p:spPr>
        <p:txBody>
          <a:bodyPr>
            <a:noAutofit/>
          </a:bodyPr>
          <a:lstStyle/>
          <a:p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СУВОРОВЦЫ</a:t>
            </a:r>
            <a:b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b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КОНКОРДИЯ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7914E6-EC0C-440C-AB0A-82D2FA95E458}"/>
              </a:ext>
            </a:extLst>
          </p:cNvPr>
          <p:cNvSpPr txBox="1"/>
          <p:nvPr/>
        </p:nvSpPr>
        <p:spPr>
          <a:xfrm>
            <a:off x="317938" y="154034"/>
            <a:ext cx="593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</a:p>
        </p:txBody>
      </p:sp>
      <p:pic>
        <p:nvPicPr>
          <p:cNvPr id="14" name="Рисунок 13" descr="Изображение выглядит как коллекция картино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01EEB85-052D-47A7-A1D2-59B533AE7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501" y="3389587"/>
            <a:ext cx="699079" cy="529771"/>
          </a:xfrm>
          <a:prstGeom prst="rect">
            <a:avLst/>
          </a:prstGeom>
        </p:spPr>
      </p:pic>
      <p:pic>
        <p:nvPicPr>
          <p:cNvPr id="16" name="Рисунок 15" descr="Изображение выглядит как внешний, небо, зда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C694E1C-7211-443C-9E63-84EEA6FE5A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650" y="154034"/>
            <a:ext cx="4703380" cy="1207062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4BAF9341-AECB-40F7-8A42-DD79B808FAAB}"/>
              </a:ext>
            </a:extLst>
          </p:cNvPr>
          <p:cNvCxnSpPr>
            <a:cxnSpLocks/>
          </p:cNvCxnSpPr>
          <p:nvPr/>
        </p:nvCxnSpPr>
        <p:spPr>
          <a:xfrm>
            <a:off x="9245600" y="5065486"/>
            <a:ext cx="1414837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1631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4">
            <a:extLst>
              <a:ext uri="{FF2B5EF4-FFF2-40B4-BE49-F238E27FC236}">
                <a16:creationId xmlns:a16="http://schemas.microsoft.com/office/drawing/2014/main" id="{EB47F79D-F531-4553-9B4B-63A577AD33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0" r="17182" b="-1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EEEC76-96C4-4A59-8ABD-A87CE951D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202414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КАМЕРНЫЙ ЗАЛ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4EF8AAE2-8350-424F-ADE2-45F5D57306F4}"/>
              </a:ext>
            </a:extLst>
          </p:cNvPr>
          <p:cNvSpPr txBox="1">
            <a:spLocks/>
          </p:cNvSpPr>
          <p:nvPr/>
        </p:nvSpPr>
        <p:spPr>
          <a:xfrm>
            <a:off x="1203432" y="1658985"/>
            <a:ext cx="4426659" cy="4833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300" b="1" dirty="0"/>
              <a:t>Благодаря своим великолепным акустическим характеристикам он считается одной из лучших камерных площадок Москвы</a:t>
            </a:r>
            <a:endParaRPr lang="en-US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Камерный зал Дома музыки рассчитан на 528 зрителей. </a:t>
            </a:r>
          </a:p>
          <a:p>
            <a:pPr marL="0" indent="0" algn="just">
              <a:buNone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 расположен в цокольных этажах ММДМ и решен в классическом стиле.</a:t>
            </a:r>
          </a:p>
          <a:p>
            <a:pPr marL="0" indent="0" algn="just">
              <a:buNone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Зрительские места расположены амфитеатром, есть ложи повышенной комфортности.</a:t>
            </a:r>
          </a:p>
          <a:p>
            <a:pPr marL="0" indent="0" algn="just">
              <a:buNone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Превосходные качества зала не раз отмечались звездами мировой музыкальной сцены, в том числе мэтрами исторического исполнительства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C6B5BF-9C54-4462-BE42-B945B2B45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" y="1840230"/>
            <a:ext cx="476250" cy="476250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CF84C8FE-7946-49BA-A6A8-9B2F6AF110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" y="2497725"/>
            <a:ext cx="476250" cy="476250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E53E6D11-B877-4312-877F-B447E12E3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" y="3183920"/>
            <a:ext cx="476250" cy="476250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E62697A5-1611-43B0-82E3-E54FA3A5A7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75" y="4002658"/>
            <a:ext cx="476250" cy="476250"/>
          </a:xfrm>
          <a:prstGeom prst="rect">
            <a:avLst/>
          </a:prstGeom>
        </p:spPr>
      </p:pic>
      <p:pic>
        <p:nvPicPr>
          <p:cNvPr id="17" name="Рисунок 16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0E9F0511-2CB2-48F9-967E-6F008B8D2A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75" y="4821396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1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текст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93E8A3BB-6A02-4956-A5C0-EECAF7F99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672" y="1123528"/>
            <a:ext cx="2371472" cy="460480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D67800-37AC-4E14-89B0-F79DCB3FB8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16560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Объект 4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05540ABB-F2B7-43D9-8A59-489E6A2116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51" y="1123528"/>
            <a:ext cx="3073705" cy="460480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0F1788F-A5AE-4188-8274-F7F2E3833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9959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Изображение выглядит как снимок экрана,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8F1CF0E-1F00-4F9B-BD0C-018ACDFCB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160" y="1123528"/>
            <a:ext cx="2371472" cy="4604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6E72320-FCC6-467B-AAB1-1E2A9FF5C02E}"/>
              </a:ext>
            </a:extLst>
          </p:cNvPr>
          <p:cNvSpPr txBox="1"/>
          <p:nvPr/>
        </p:nvSpPr>
        <p:spPr>
          <a:xfrm>
            <a:off x="1488603" y="487679"/>
            <a:ext cx="1136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АФИША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2F03F9-0EA1-4451-967D-E34CCAD6D227}"/>
              </a:ext>
            </a:extLst>
          </p:cNvPr>
          <p:cNvSpPr txBox="1"/>
          <p:nvPr/>
        </p:nvSpPr>
        <p:spPr>
          <a:xfrm>
            <a:off x="4627556" y="349180"/>
            <a:ext cx="3073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ФЛАЕР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(титульная сторона)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92C563-DB39-4CD0-A272-46081E84ECB3}"/>
              </a:ext>
            </a:extLst>
          </p:cNvPr>
          <p:cNvSpPr txBox="1"/>
          <p:nvPr/>
        </p:nvSpPr>
        <p:spPr>
          <a:xfrm>
            <a:off x="8371407" y="349180"/>
            <a:ext cx="30989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ФЛАЕР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(обратная сторона)</a:t>
            </a:r>
          </a:p>
        </p:txBody>
      </p:sp>
    </p:spTree>
    <p:extLst>
      <p:ext uri="{BB962C8B-B14F-4D97-AF65-F5344CB8AC3E}">
        <p14:creationId xmlns:p14="http://schemas.microsoft.com/office/powerpoint/2010/main" val="1828877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972937-DD13-4CCE-81D3-04700609B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971" y="426885"/>
            <a:ext cx="5120114" cy="1692794"/>
          </a:xfrm>
        </p:spPr>
        <p:txBody>
          <a:bodyPr>
            <a:normAutofit/>
          </a:bodyPr>
          <a:lstStyle/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ПОДДЕРЖАЛИ: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CF7A53BC-BBDD-4469-9E88-F0D19D8DD8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4" b="-2196"/>
          <a:stretch/>
        </p:blipFill>
        <p:spPr>
          <a:xfrm>
            <a:off x="655320" y="2520000"/>
            <a:ext cx="2113280" cy="2628000"/>
          </a:xfrm>
        </p:spPr>
      </p:pic>
      <p:pic>
        <p:nvPicPr>
          <p:cNvPr id="8" name="Объект 4">
            <a:extLst>
              <a:ext uri="{FF2B5EF4-FFF2-40B4-BE49-F238E27FC236}">
                <a16:creationId xmlns:a16="http://schemas.microsoft.com/office/drawing/2014/main" id="{5037BEA1-B602-4003-80C8-13529681DE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5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032F01E-D084-4AE0-87D6-59B1FC8D41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73" y="4945560"/>
            <a:ext cx="5733333" cy="164761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06DEAE0-F762-4D71-A666-7D65548AD7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49" y="2520000"/>
            <a:ext cx="1809530" cy="20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15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выглядит как красный, здание, внешний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4BE3327F-1164-4B45-BD25-DA286B347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10" r="1" b="3938"/>
          <a:stretch/>
        </p:blipFill>
        <p:spPr>
          <a:xfrm>
            <a:off x="4166504" y="10"/>
            <a:ext cx="8025495" cy="3067040"/>
          </a:xfrm>
          <a:prstGeom prst="rect">
            <a:avLst/>
          </a:prstGeom>
        </p:spPr>
      </p:pic>
      <p:pic>
        <p:nvPicPr>
          <p:cNvPr id="4" name="Рисунок 3" descr="Изображение выглядит как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A7147CC9-B666-450E-A40E-E3E01F29A3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7" r="12648" b="-2"/>
          <a:stretch/>
        </p:blipFill>
        <p:spPr>
          <a:xfrm>
            <a:off x="20" y="3790950"/>
            <a:ext cx="8305780" cy="3067051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A518CE4-E4D4-4D8A-980F-6D692AC96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472"/>
            <a:ext cx="5155454" cy="4845530"/>
          </a:xfrm>
          <a:custGeom>
            <a:avLst/>
            <a:gdLst>
              <a:gd name="connsiteX0" fmla="*/ 0 w 5155454"/>
              <a:gd name="connsiteY0" fmla="*/ 0 h 4845530"/>
              <a:gd name="connsiteX1" fmla="*/ 4766270 w 5155454"/>
              <a:gd name="connsiteY1" fmla="*/ 0 h 4845530"/>
              <a:gd name="connsiteX2" fmla="*/ 4896671 w 5155454"/>
              <a:gd name="connsiteY2" fmla="*/ 270697 h 4845530"/>
              <a:gd name="connsiteX3" fmla="*/ 5155454 w 5155454"/>
              <a:gd name="connsiteY3" fmla="*/ 1552495 h 4845530"/>
              <a:gd name="connsiteX4" fmla="*/ 1862419 w 5155454"/>
              <a:gd name="connsiteY4" fmla="*/ 4845530 h 4845530"/>
              <a:gd name="connsiteX5" fmla="*/ 21252 w 5155454"/>
              <a:gd name="connsiteY5" fmla="*/ 4283132 h 4845530"/>
              <a:gd name="connsiteX6" fmla="*/ 0 w 5155454"/>
              <a:gd name="connsiteY6" fmla="*/ 4267240 h 4845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5454" h="4845530">
                <a:moveTo>
                  <a:pt x="0" y="0"/>
                </a:moveTo>
                <a:lnTo>
                  <a:pt x="4766270" y="0"/>
                </a:lnTo>
                <a:lnTo>
                  <a:pt x="4896671" y="270697"/>
                </a:lnTo>
                <a:cubicBezTo>
                  <a:pt x="5063308" y="664671"/>
                  <a:pt x="5155454" y="1097822"/>
                  <a:pt x="5155454" y="1552495"/>
                </a:cubicBezTo>
                <a:cubicBezTo>
                  <a:pt x="5155454" y="3371188"/>
                  <a:pt x="3681112" y="4845530"/>
                  <a:pt x="1862419" y="4845530"/>
                </a:cubicBezTo>
                <a:cubicBezTo>
                  <a:pt x="1180409" y="4845530"/>
                  <a:pt x="546824" y="4638201"/>
                  <a:pt x="21252" y="4283132"/>
                </a:cubicBezTo>
                <a:lnTo>
                  <a:pt x="0" y="4267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Рисунок 9" descr="Изображение выглядит как большой, внутрен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2FC1E127-BCCC-415E-A829-322726AE86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r="19978" b="1"/>
          <a:stretch/>
        </p:blipFill>
        <p:spPr>
          <a:xfrm>
            <a:off x="1" y="1"/>
            <a:ext cx="5017099" cy="4718647"/>
          </a:xfrm>
          <a:custGeom>
            <a:avLst/>
            <a:gdLst>
              <a:gd name="connsiteX0" fmla="*/ 0 w 5017099"/>
              <a:gd name="connsiteY0" fmla="*/ 0 h 4718647"/>
              <a:gd name="connsiteX1" fmla="*/ 4599738 w 5017099"/>
              <a:gd name="connsiteY1" fmla="*/ 0 h 4718647"/>
              <a:gd name="connsiteX2" fmla="*/ 4636346 w 5017099"/>
              <a:gd name="connsiteY2" fmla="*/ 60259 h 4718647"/>
              <a:gd name="connsiteX3" fmla="*/ 5017099 w 5017099"/>
              <a:gd name="connsiteY3" fmla="*/ 1563967 h 4718647"/>
              <a:gd name="connsiteX4" fmla="*/ 1862419 w 5017099"/>
              <a:gd name="connsiteY4" fmla="*/ 4718647 h 4718647"/>
              <a:gd name="connsiteX5" fmla="*/ 98607 w 5017099"/>
              <a:gd name="connsiteY5" fmla="*/ 4179877 h 4718647"/>
              <a:gd name="connsiteX6" fmla="*/ 0 w 5017099"/>
              <a:gd name="connsiteY6" fmla="*/ 4106140 h 4718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7099" h="4718647">
                <a:moveTo>
                  <a:pt x="0" y="0"/>
                </a:moveTo>
                <a:lnTo>
                  <a:pt x="4599738" y="0"/>
                </a:lnTo>
                <a:lnTo>
                  <a:pt x="4636346" y="60259"/>
                </a:lnTo>
                <a:cubicBezTo>
                  <a:pt x="4879170" y="507256"/>
                  <a:pt x="5017099" y="1019504"/>
                  <a:pt x="5017099" y="1563967"/>
                </a:cubicBezTo>
                <a:cubicBezTo>
                  <a:pt x="5017099" y="3306249"/>
                  <a:pt x="3604701" y="4718647"/>
                  <a:pt x="1862419" y="4718647"/>
                </a:cubicBezTo>
                <a:cubicBezTo>
                  <a:pt x="1209063" y="4718647"/>
                  <a:pt x="602098" y="4520029"/>
                  <a:pt x="98607" y="4179877"/>
                </a:cubicBezTo>
                <a:lnTo>
                  <a:pt x="0" y="4106140"/>
                </a:lnTo>
                <a:close/>
              </a:path>
            </a:pathLst>
          </a:cu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82BF3E2-EB0E-40D6-8835-2367A5316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48480" y="1563968"/>
            <a:ext cx="6043520" cy="5294033"/>
          </a:xfrm>
          <a:custGeom>
            <a:avLst/>
            <a:gdLst>
              <a:gd name="connsiteX0" fmla="*/ 3600823 w 6043520"/>
              <a:gd name="connsiteY0" fmla="*/ 0 h 5294033"/>
              <a:gd name="connsiteX1" fmla="*/ 5891281 w 6043520"/>
              <a:gd name="connsiteY1" fmla="*/ 822253 h 5294033"/>
              <a:gd name="connsiteX2" fmla="*/ 6043520 w 6043520"/>
              <a:gd name="connsiteY2" fmla="*/ 960617 h 5294033"/>
              <a:gd name="connsiteX3" fmla="*/ 6043520 w 6043520"/>
              <a:gd name="connsiteY3" fmla="*/ 5294033 h 5294033"/>
              <a:gd name="connsiteX4" fmla="*/ 423445 w 6043520"/>
              <a:gd name="connsiteY4" fmla="*/ 5294033 h 5294033"/>
              <a:gd name="connsiteX5" fmla="*/ 282971 w 6043520"/>
              <a:gd name="connsiteY5" fmla="*/ 5002426 h 5294033"/>
              <a:gd name="connsiteX6" fmla="*/ 0 w 6043520"/>
              <a:gd name="connsiteY6" fmla="*/ 3600823 h 5294033"/>
              <a:gd name="connsiteX7" fmla="*/ 3600823 w 6043520"/>
              <a:gd name="connsiteY7" fmla="*/ 0 h 529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43520" h="5294033">
                <a:moveTo>
                  <a:pt x="3600823" y="0"/>
                </a:moveTo>
                <a:cubicBezTo>
                  <a:pt x="4470871" y="0"/>
                  <a:pt x="5268847" y="308574"/>
                  <a:pt x="5891281" y="822253"/>
                </a:cubicBezTo>
                <a:lnTo>
                  <a:pt x="6043520" y="960617"/>
                </a:lnTo>
                <a:lnTo>
                  <a:pt x="6043520" y="5294033"/>
                </a:lnTo>
                <a:lnTo>
                  <a:pt x="423445" y="5294033"/>
                </a:lnTo>
                <a:lnTo>
                  <a:pt x="282971" y="5002426"/>
                </a:lnTo>
                <a:cubicBezTo>
                  <a:pt x="100759" y="4571630"/>
                  <a:pt x="0" y="4097993"/>
                  <a:pt x="0" y="3600823"/>
                </a:cubicBezTo>
                <a:cubicBezTo>
                  <a:pt x="0" y="1612143"/>
                  <a:pt x="1612143" y="0"/>
                  <a:pt x="36008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 descr="Изображение выглядит как здание, внешний, дорога, улица&#10;&#10;Автоматически созданное описание">
            <a:extLst>
              <a:ext uri="{FF2B5EF4-FFF2-40B4-BE49-F238E27FC236}">
                <a16:creationId xmlns:a16="http://schemas.microsoft.com/office/drawing/2014/main" id="{C26144DD-A5E5-4007-B28A-F2CC7AF7E7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6" r="11775" b="-2"/>
          <a:stretch/>
        </p:blipFill>
        <p:spPr>
          <a:xfrm>
            <a:off x="6283728" y="1699214"/>
            <a:ext cx="5908273" cy="5158786"/>
          </a:xfrm>
          <a:custGeom>
            <a:avLst/>
            <a:gdLst>
              <a:gd name="connsiteX0" fmla="*/ 3465576 w 5908273"/>
              <a:gd name="connsiteY0" fmla="*/ 0 h 5158786"/>
              <a:gd name="connsiteX1" fmla="*/ 5670004 w 5908273"/>
              <a:gd name="connsiteY1" fmla="*/ 791369 h 5158786"/>
              <a:gd name="connsiteX2" fmla="*/ 5908273 w 5908273"/>
              <a:gd name="connsiteY2" fmla="*/ 1007923 h 5158786"/>
              <a:gd name="connsiteX3" fmla="*/ 5908273 w 5908273"/>
              <a:gd name="connsiteY3" fmla="*/ 5158786 h 5158786"/>
              <a:gd name="connsiteX4" fmla="*/ 443374 w 5908273"/>
              <a:gd name="connsiteY4" fmla="*/ 5158786 h 5158786"/>
              <a:gd name="connsiteX5" fmla="*/ 418277 w 5908273"/>
              <a:gd name="connsiteY5" fmla="*/ 5117476 h 5158786"/>
              <a:gd name="connsiteX6" fmla="*/ 0 w 5908273"/>
              <a:gd name="connsiteY6" fmla="*/ 3465576 h 5158786"/>
              <a:gd name="connsiteX7" fmla="*/ 3465576 w 5908273"/>
              <a:gd name="connsiteY7" fmla="*/ 0 h 51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08273" h="5158786">
                <a:moveTo>
                  <a:pt x="3465576" y="0"/>
                </a:moveTo>
                <a:cubicBezTo>
                  <a:pt x="4302945" y="0"/>
                  <a:pt x="5070948" y="296984"/>
                  <a:pt x="5670004" y="791369"/>
                </a:cubicBezTo>
                <a:lnTo>
                  <a:pt x="5908273" y="1007923"/>
                </a:lnTo>
                <a:lnTo>
                  <a:pt x="5908273" y="5158786"/>
                </a:lnTo>
                <a:lnTo>
                  <a:pt x="443374" y="5158786"/>
                </a:lnTo>
                <a:lnTo>
                  <a:pt x="418277" y="5117476"/>
                </a:lnTo>
                <a:cubicBezTo>
                  <a:pt x="151523" y="4626427"/>
                  <a:pt x="0" y="4063697"/>
                  <a:pt x="0" y="3465576"/>
                </a:cubicBezTo>
                <a:cubicBezTo>
                  <a:pt x="0" y="1551591"/>
                  <a:pt x="1551591" y="0"/>
                  <a:pt x="3465576" y="0"/>
                </a:cubicBezTo>
                <a:close/>
              </a:path>
            </a:pathLst>
          </a:cu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481E86DD-89E6-42B2-8675-84B7C56BFF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50534" y="1716727"/>
            <a:ext cx="4572000" cy="45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 descr="Изображение выглядит как человек, внешний, мужчина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5025D2B7-85E7-49C0-B9B2-0EBEE72F8E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4" r="10016" b="-1"/>
          <a:stretch/>
        </p:blipFill>
        <p:spPr>
          <a:xfrm>
            <a:off x="3287694" y="1853886"/>
            <a:ext cx="4297680" cy="4297680"/>
          </a:xfrm>
          <a:custGeom>
            <a:avLst/>
            <a:gdLst>
              <a:gd name="connsiteX0" fmla="*/ 2148840 w 4297680"/>
              <a:gd name="connsiteY0" fmla="*/ 0 h 4297680"/>
              <a:gd name="connsiteX1" fmla="*/ 4297680 w 4297680"/>
              <a:gd name="connsiteY1" fmla="*/ 2148840 h 4297680"/>
              <a:gd name="connsiteX2" fmla="*/ 2148840 w 4297680"/>
              <a:gd name="connsiteY2" fmla="*/ 4297680 h 4297680"/>
              <a:gd name="connsiteX3" fmla="*/ 0 w 4297680"/>
              <a:gd name="connsiteY3" fmla="*/ 2148840 h 4297680"/>
              <a:gd name="connsiteX4" fmla="*/ 2148840 w 4297680"/>
              <a:gd name="connsiteY4" fmla="*/ 0 h 429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7680" h="4297680">
                <a:moveTo>
                  <a:pt x="2148840" y="0"/>
                </a:moveTo>
                <a:cubicBezTo>
                  <a:pt x="3335612" y="0"/>
                  <a:pt x="4297680" y="962068"/>
                  <a:pt x="4297680" y="2148840"/>
                </a:cubicBezTo>
                <a:cubicBezTo>
                  <a:pt x="4297680" y="3335612"/>
                  <a:pt x="3335612" y="4297680"/>
                  <a:pt x="2148840" y="4297680"/>
                </a:cubicBezTo>
                <a:cubicBezTo>
                  <a:pt x="962068" y="4297680"/>
                  <a:pt x="0" y="3335612"/>
                  <a:pt x="0" y="2148840"/>
                </a:cubicBezTo>
                <a:cubicBezTo>
                  <a:pt x="0" y="962068"/>
                  <a:pt x="962068" y="0"/>
                  <a:pt x="214884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07661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здание, внешний, вода, город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4C38F1C-3FAD-423C-957E-D903B270C4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5" r="21369" b="1"/>
          <a:stretch/>
        </p:blipFill>
        <p:spPr>
          <a:xfrm>
            <a:off x="5913124" y="10"/>
            <a:ext cx="627887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  <a:solidFill>
            <a:schemeClr val="bg1"/>
          </a:solidFill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E63D47-B750-471A-B49E-32E383AD7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2671011"/>
            <a:ext cx="5257803" cy="24271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058080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Изображение выглядит как внешний, небо, здание, дерево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38DAB69-A26A-4AE1-BD32-80F33BAA1E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11910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FAB0C1-51E6-461F-B4DC-80A629607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16" y="365125"/>
            <a:ext cx="5655118" cy="169279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 Московского военно-музыкального училища имени генерал-лейтенанта В.М. Халилова,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Швейцарского оркестра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Конкордия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Московском международном Доме музыки</a:t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ACEE5A-5AEE-4407-B469-12C9703E3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0820" y="2575042"/>
            <a:ext cx="4313496" cy="34622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31.05.2019 г. </a:t>
            </a:r>
            <a:endParaRPr lang="en-US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ММДМ</a:t>
            </a:r>
            <a:endParaRPr lang="en-US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лет совместных концертов училища и оркестра в Швейцарии</a:t>
            </a:r>
            <a:endParaRPr lang="en-US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25-летие творческой деятельности дирижера оркестра</a:t>
            </a:r>
          </a:p>
          <a:p>
            <a:pPr marL="0" indent="0" algn="just">
              <a:buNone/>
            </a:pP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июня День защиты детей</a:t>
            </a:r>
          </a:p>
        </p:txBody>
      </p:sp>
      <p:pic>
        <p:nvPicPr>
          <p:cNvPr id="43" name="Рисунок 42" descr="Семья с двумя детьми">
            <a:extLst>
              <a:ext uri="{FF2B5EF4-FFF2-40B4-BE49-F238E27FC236}">
                <a16:creationId xmlns:a16="http://schemas.microsoft.com/office/drawing/2014/main" id="{04A1568D-64AA-46E5-A066-8D95ACA88A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5057" y="5543506"/>
            <a:ext cx="476250" cy="476250"/>
          </a:xfrm>
          <a:prstGeom prst="rect">
            <a:avLst/>
          </a:prstGeom>
        </p:spPr>
      </p:pic>
      <p:pic>
        <p:nvPicPr>
          <p:cNvPr id="45" name="Рисунок 44" descr="Венок">
            <a:extLst>
              <a:ext uri="{FF2B5EF4-FFF2-40B4-BE49-F238E27FC236}">
                <a16:creationId xmlns:a16="http://schemas.microsoft.com/office/drawing/2014/main" id="{E7EC6D35-E10F-4566-BBF4-4437AE61CC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2863" y="4800081"/>
            <a:ext cx="476250" cy="476250"/>
          </a:xfrm>
          <a:prstGeom prst="rect">
            <a:avLst/>
          </a:prstGeom>
        </p:spPr>
      </p:pic>
      <p:pic>
        <p:nvPicPr>
          <p:cNvPr id="47" name="Рисунок 46" descr="Метка">
            <a:extLst>
              <a:ext uri="{FF2B5EF4-FFF2-40B4-BE49-F238E27FC236}">
                <a16:creationId xmlns:a16="http://schemas.microsoft.com/office/drawing/2014/main" id="{EF575462-9993-4042-9196-22BA123466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4814" y="3190875"/>
            <a:ext cx="476250" cy="476250"/>
          </a:xfrm>
          <a:prstGeom prst="rect">
            <a:avLst/>
          </a:prstGeom>
        </p:spPr>
      </p:pic>
      <p:pic>
        <p:nvPicPr>
          <p:cNvPr id="49" name="Рисунок 48" descr="Рукопожатие">
            <a:extLst>
              <a:ext uri="{FF2B5EF4-FFF2-40B4-BE49-F238E27FC236}">
                <a16:creationId xmlns:a16="http://schemas.microsoft.com/office/drawing/2014/main" id="{2AC717B9-2178-4098-B8B2-5D9F73011BC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5057" y="3922242"/>
            <a:ext cx="476250" cy="476250"/>
          </a:xfrm>
          <a:prstGeom prst="rect">
            <a:avLst/>
          </a:prstGeom>
        </p:spPr>
      </p:pic>
      <p:pic>
        <p:nvPicPr>
          <p:cNvPr id="51" name="Рисунок 50" descr="Ежемесячный календарь">
            <a:extLst>
              <a:ext uri="{FF2B5EF4-FFF2-40B4-BE49-F238E27FC236}">
                <a16:creationId xmlns:a16="http://schemas.microsoft.com/office/drawing/2014/main" id="{F8A335E5-0865-4CCB-AA3B-773C346B8A9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8717" y="2460461"/>
            <a:ext cx="476249" cy="47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51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Изображение выглядит как внешний, небо, дорога, человек&#10;&#10;Описание создано с очень высокой степенью достоверности">
            <a:hlinkClick r:id="rId2"/>
            <a:extLst>
              <a:ext uri="{FF2B5EF4-FFF2-40B4-BE49-F238E27FC236}">
                <a16:creationId xmlns:a16="http://schemas.microsoft.com/office/drawing/2014/main" id="{6FEF1F9A-DD60-4602-85D3-AF4BA0867A2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3" r="12088" b="-1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E03974-A956-4C3F-819C-7A5986F5D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Суворовцы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CF5AF1-E227-46FE-8DE6-125A570929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03432" y="1937987"/>
            <a:ext cx="4668527" cy="4554887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just">
              <a:buNone/>
            </a:pPr>
            <a:r>
              <a:rPr lang="en-US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Московское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военно-музыкальное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училище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ведет свою историю с 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1937 г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Суворовцы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удостоены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чести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открывать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парады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2009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оркестр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суворовцев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Международном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военно-музыкальном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Спасская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башня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just">
              <a:buNone/>
            </a:pP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Ансамбль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барабанщиков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училища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церемонии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открытия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Евровидение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проходившего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Москве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2014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барабанщики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училища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были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удостоены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чести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выступить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Торжественной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церемонии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закрытия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XII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Зимних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Олимпийских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игр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городе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2014 и 2015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годах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оркестр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училища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принимал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рок-фестивале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Нашествие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в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совместных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программах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рок-группами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Смысловые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галлюцинации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«БИ-2» и «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Ночные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снайперы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just">
              <a:buNone/>
            </a:pP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Распоряжением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2016 г. № 2918-р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Московскому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военно-музыкальному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училищу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присвоено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почетное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имени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генерал-лейтенанта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В.М.Халилова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en-US" sz="700" dirty="0"/>
          </a:p>
        </p:txBody>
      </p:sp>
      <p:pic>
        <p:nvPicPr>
          <p:cNvPr id="8" name="Рисунок 7">
            <a:hlinkClick r:id="rId2"/>
            <a:extLst>
              <a:ext uri="{FF2B5EF4-FFF2-40B4-BE49-F238E27FC236}">
                <a16:creationId xmlns:a16="http://schemas.microsoft.com/office/drawing/2014/main" id="{BBBD031F-A653-4C49-BE30-AA01C3E390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64" y="953666"/>
            <a:ext cx="515712" cy="51571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2138D72-4C54-4920-AB18-1302931865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" y="1840230"/>
            <a:ext cx="476250" cy="476250"/>
          </a:xfrm>
          <a:prstGeom prst="rect">
            <a:avLst/>
          </a:prstGeom>
        </p:spPr>
      </p:pic>
      <p:pic>
        <p:nvPicPr>
          <p:cNvPr id="27" name="Рисунок 26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311B8D93-F38D-4604-9560-D052F99C5E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75" y="2575041"/>
            <a:ext cx="476250" cy="476250"/>
          </a:xfrm>
          <a:prstGeom prst="rect">
            <a:avLst/>
          </a:prstGeom>
        </p:spPr>
      </p:pic>
      <p:pic>
        <p:nvPicPr>
          <p:cNvPr id="29" name="Рисунок 28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24B0265-7FA9-4DEA-85EE-415D1187DB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28" y="3093902"/>
            <a:ext cx="476250" cy="476250"/>
          </a:xfrm>
          <a:prstGeom prst="rect">
            <a:avLst/>
          </a:prstGeom>
        </p:spPr>
      </p:pic>
      <p:pic>
        <p:nvPicPr>
          <p:cNvPr id="30" name="Рисунок 29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BA460B30-47A1-4A3C-8010-869083DAD7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28" y="3690301"/>
            <a:ext cx="476250" cy="476250"/>
          </a:xfrm>
          <a:prstGeom prst="rect">
            <a:avLst/>
          </a:prstGeom>
        </p:spPr>
      </p:pic>
      <p:pic>
        <p:nvPicPr>
          <p:cNvPr id="31" name="Рисунок 30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05D7FD6E-B530-422C-ADED-1758B13B97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03" y="4182306"/>
            <a:ext cx="476250" cy="476250"/>
          </a:xfrm>
          <a:prstGeom prst="rect">
            <a:avLst/>
          </a:prstGeom>
        </p:spPr>
      </p:pic>
      <p:pic>
        <p:nvPicPr>
          <p:cNvPr id="32" name="Рисунок 31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3B2F1D61-4BD0-4DB8-9B71-CDA89153D9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52" y="4771900"/>
            <a:ext cx="476250" cy="476250"/>
          </a:xfrm>
          <a:prstGeom prst="rect">
            <a:avLst/>
          </a:prstGeom>
        </p:spPr>
      </p:pic>
      <p:pic>
        <p:nvPicPr>
          <p:cNvPr id="34" name="Рисунок 33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786D1D8C-A347-4072-A49F-36FB63EF97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23" y="5551446"/>
            <a:ext cx="476250" cy="476250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308F46B0-2F44-44F1-85D2-CBBECF7060F5}"/>
              </a:ext>
            </a:extLst>
          </p:cNvPr>
          <p:cNvSpPr/>
          <p:nvPr/>
        </p:nvSpPr>
        <p:spPr>
          <a:xfrm>
            <a:off x="5485176" y="6338985"/>
            <a:ext cx="21432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ОФИЦИАЛЬНЫЙ САЙТ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86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A785343-5D24-4118-A2E4-665D196F6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Рисунок 8" descr="Изображение выглядит как человек, мужчина, костюм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FC45157-FF0E-45B3-B2A0-17427D0BE0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0" r="8513" b="3"/>
          <a:stretch/>
        </p:blipFill>
        <p:spPr>
          <a:xfrm>
            <a:off x="2" y="-6235"/>
            <a:ext cx="3255403" cy="2505456"/>
          </a:xfrm>
          <a:custGeom>
            <a:avLst/>
            <a:gdLst>
              <a:gd name="connsiteX0" fmla="*/ 0 w 3255403"/>
              <a:gd name="connsiteY0" fmla="*/ 0 h 2505456"/>
              <a:gd name="connsiteX1" fmla="*/ 3255403 w 3255403"/>
              <a:gd name="connsiteY1" fmla="*/ 0 h 2505456"/>
              <a:gd name="connsiteX2" fmla="*/ 2094477 w 3255403"/>
              <a:gd name="connsiteY2" fmla="*/ 2505456 h 2505456"/>
              <a:gd name="connsiteX3" fmla="*/ 0 w 3255403"/>
              <a:gd name="connsiteY3" fmla="*/ 2505456 h 250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5403" h="2505456">
                <a:moveTo>
                  <a:pt x="0" y="0"/>
                </a:moveTo>
                <a:lnTo>
                  <a:pt x="3255403" y="0"/>
                </a:lnTo>
                <a:lnTo>
                  <a:pt x="2094477" y="2505456"/>
                </a:lnTo>
                <a:lnTo>
                  <a:pt x="0" y="2505456"/>
                </a:lnTo>
                <a:close/>
              </a:path>
            </a:pathLst>
          </a:custGeom>
        </p:spPr>
      </p:pic>
      <p:pic>
        <p:nvPicPr>
          <p:cNvPr id="15" name="Рисунок 14" descr="Изображение выглядит как здание, небо, внеш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1410E0AB-BA92-4B31-8307-7C436C79EF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1" r="-3" b="1087"/>
          <a:stretch/>
        </p:blipFill>
        <p:spPr>
          <a:xfrm>
            <a:off x="7381876" y="10"/>
            <a:ext cx="4810125" cy="2501827"/>
          </a:xfrm>
          <a:custGeom>
            <a:avLst/>
            <a:gdLst>
              <a:gd name="connsiteX0" fmla="*/ 1159248 w 4810125"/>
              <a:gd name="connsiteY0" fmla="*/ 0 h 2501837"/>
              <a:gd name="connsiteX1" fmla="*/ 4810125 w 4810125"/>
              <a:gd name="connsiteY1" fmla="*/ 0 h 2501837"/>
              <a:gd name="connsiteX2" fmla="*/ 4810125 w 4810125"/>
              <a:gd name="connsiteY2" fmla="*/ 2501837 h 2501837"/>
              <a:gd name="connsiteX3" fmla="*/ 0 w 4810125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0125" h="2501837">
                <a:moveTo>
                  <a:pt x="1159248" y="0"/>
                </a:moveTo>
                <a:lnTo>
                  <a:pt x="4810125" y="0"/>
                </a:lnTo>
                <a:lnTo>
                  <a:pt x="4810125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7" name="Рисунок 6" descr="Изображение выглядит как человек, мужчина, костюм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C2A1802-37E5-4188-ABDC-0D8CC70C1C9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" r="-3" b="-3"/>
          <a:stretch/>
        </p:blipFill>
        <p:spPr>
          <a:xfrm>
            <a:off x="4675537" y="-6235"/>
            <a:ext cx="3677817" cy="2505456"/>
          </a:xfrm>
          <a:custGeom>
            <a:avLst/>
            <a:gdLst>
              <a:gd name="connsiteX0" fmla="*/ 1160926 w 3677817"/>
              <a:gd name="connsiteY0" fmla="*/ 0 h 2505456"/>
              <a:gd name="connsiteX1" fmla="*/ 3677817 w 3677817"/>
              <a:gd name="connsiteY1" fmla="*/ 0 h 2505456"/>
              <a:gd name="connsiteX2" fmla="*/ 2516891 w 3677817"/>
              <a:gd name="connsiteY2" fmla="*/ 2505456 h 2505456"/>
              <a:gd name="connsiteX3" fmla="*/ 0 w 3677817"/>
              <a:gd name="connsiteY3" fmla="*/ 2505456 h 250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7817" h="2505456">
                <a:moveTo>
                  <a:pt x="1160926" y="0"/>
                </a:moveTo>
                <a:lnTo>
                  <a:pt x="3677817" y="0"/>
                </a:lnTo>
                <a:lnTo>
                  <a:pt x="2516891" y="2505456"/>
                </a:lnTo>
                <a:lnTo>
                  <a:pt x="0" y="2505456"/>
                </a:lnTo>
                <a:close/>
              </a:path>
            </a:pathLst>
          </a:custGeom>
        </p:spPr>
      </p:pic>
      <p:pic>
        <p:nvPicPr>
          <p:cNvPr id="13" name="Рисунок 12" descr="Изображение выглядит как человек, пол&#10;&#10;Автоматически созданное описание">
            <a:extLst>
              <a:ext uri="{FF2B5EF4-FFF2-40B4-BE49-F238E27FC236}">
                <a16:creationId xmlns:a16="http://schemas.microsoft.com/office/drawing/2014/main" id="{76E78CC4-DFC9-4AA0-A700-4FB3BCDC4F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9" r="-2" b="6638"/>
          <a:stretch/>
        </p:blipFill>
        <p:spPr>
          <a:xfrm>
            <a:off x="5353049" y="2660089"/>
            <a:ext cx="6838950" cy="4197911"/>
          </a:xfrm>
          <a:custGeom>
            <a:avLst/>
            <a:gdLst>
              <a:gd name="connsiteX0" fmla="*/ 1945141 w 6838950"/>
              <a:gd name="connsiteY0" fmla="*/ 0 h 4197911"/>
              <a:gd name="connsiteX1" fmla="*/ 1951364 w 6838950"/>
              <a:gd name="connsiteY1" fmla="*/ 0 h 4197911"/>
              <a:gd name="connsiteX2" fmla="*/ 3141155 w 6838950"/>
              <a:gd name="connsiteY2" fmla="*/ 0 h 4197911"/>
              <a:gd name="connsiteX3" fmla="*/ 4791200 w 6838950"/>
              <a:gd name="connsiteY3" fmla="*/ 0 h 4197911"/>
              <a:gd name="connsiteX4" fmla="*/ 6838950 w 6838950"/>
              <a:gd name="connsiteY4" fmla="*/ 0 h 4197911"/>
              <a:gd name="connsiteX5" fmla="*/ 6838950 w 6838950"/>
              <a:gd name="connsiteY5" fmla="*/ 4197911 h 4197911"/>
              <a:gd name="connsiteX6" fmla="*/ 0 w 6838950"/>
              <a:gd name="connsiteY6" fmla="*/ 4197911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38950" h="4197911">
                <a:moveTo>
                  <a:pt x="1945141" y="0"/>
                </a:moveTo>
                <a:lnTo>
                  <a:pt x="1951364" y="0"/>
                </a:lnTo>
                <a:lnTo>
                  <a:pt x="3141155" y="0"/>
                </a:lnTo>
                <a:lnTo>
                  <a:pt x="4791200" y="0"/>
                </a:lnTo>
                <a:lnTo>
                  <a:pt x="6838950" y="0"/>
                </a:lnTo>
                <a:lnTo>
                  <a:pt x="6838950" y="4197911"/>
                </a:lnTo>
                <a:lnTo>
                  <a:pt x="0" y="4197911"/>
                </a:lnTo>
                <a:close/>
              </a:path>
            </a:pathLst>
          </a:custGeom>
        </p:spPr>
      </p:pic>
      <p:sp>
        <p:nvSpPr>
          <p:cNvPr id="25" name="Freeform 11">
            <a:extLst>
              <a:ext uri="{FF2B5EF4-FFF2-40B4-BE49-F238E27FC236}">
                <a16:creationId xmlns:a16="http://schemas.microsoft.com/office/drawing/2014/main" id="{32F4D216-10B7-4DCA-A0A1-068E9E32F4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2660091"/>
            <a:ext cx="7122523" cy="4197911"/>
          </a:xfrm>
          <a:custGeom>
            <a:avLst/>
            <a:gdLst>
              <a:gd name="connsiteX0" fmla="*/ 0 w 7122523"/>
              <a:gd name="connsiteY0" fmla="*/ 4197911 h 4197911"/>
              <a:gd name="connsiteX1" fmla="*/ 7122523 w 7122523"/>
              <a:gd name="connsiteY1" fmla="*/ 4197911 h 4197911"/>
              <a:gd name="connsiteX2" fmla="*/ 5177382 w 7122523"/>
              <a:gd name="connsiteY2" fmla="*/ 0 h 4197911"/>
              <a:gd name="connsiteX3" fmla="*/ 5171159 w 7122523"/>
              <a:gd name="connsiteY3" fmla="*/ 0 h 4197911"/>
              <a:gd name="connsiteX4" fmla="*/ 3981368 w 7122523"/>
              <a:gd name="connsiteY4" fmla="*/ 0 h 4197911"/>
              <a:gd name="connsiteX5" fmla="*/ 2331323 w 7122523"/>
              <a:gd name="connsiteY5" fmla="*/ 0 h 4197911"/>
              <a:gd name="connsiteX6" fmla="*/ 0 w 7122523"/>
              <a:gd name="connsiteY6" fmla="*/ 0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22523" h="4197911">
                <a:moveTo>
                  <a:pt x="0" y="4197911"/>
                </a:moveTo>
                <a:lnTo>
                  <a:pt x="7122523" y="4197911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Объект 4" descr="Изображение выглядит как человек, мужчина, одежда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293AAA15-2102-4345-86F9-CB70EBF89C8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2" r="2" b="32799"/>
          <a:stretch/>
        </p:blipFill>
        <p:spPr>
          <a:xfrm>
            <a:off x="2268501" y="10"/>
            <a:ext cx="3393943" cy="2502833"/>
          </a:xfrm>
          <a:custGeom>
            <a:avLst/>
            <a:gdLst>
              <a:gd name="connsiteX0" fmla="*/ 1159715 w 3393943"/>
              <a:gd name="connsiteY0" fmla="*/ 0 h 2502843"/>
              <a:gd name="connsiteX1" fmla="*/ 3393943 w 3393943"/>
              <a:gd name="connsiteY1" fmla="*/ 0 h 2502843"/>
              <a:gd name="connsiteX2" fmla="*/ 2234228 w 3393943"/>
              <a:gd name="connsiteY2" fmla="*/ 2502843 h 2502843"/>
              <a:gd name="connsiteX3" fmla="*/ 0 w 3393943"/>
              <a:gd name="connsiteY3" fmla="*/ 2502843 h 2502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3943" h="2502843">
                <a:moveTo>
                  <a:pt x="1159715" y="0"/>
                </a:moveTo>
                <a:lnTo>
                  <a:pt x="3393943" y="0"/>
                </a:lnTo>
                <a:lnTo>
                  <a:pt x="2234228" y="2502843"/>
                </a:lnTo>
                <a:lnTo>
                  <a:pt x="0" y="2502843"/>
                </a:lnTo>
                <a:close/>
              </a:path>
            </a:pathLst>
          </a:custGeom>
        </p:spPr>
      </p:pic>
      <p:pic>
        <p:nvPicPr>
          <p:cNvPr id="24" name="Объект 16">
            <a:extLst>
              <a:ext uri="{FF2B5EF4-FFF2-40B4-BE49-F238E27FC236}">
                <a16:creationId xmlns:a16="http://schemas.microsoft.com/office/drawing/2014/main" id="{E585F0ED-75DD-4324-BA98-9350AE20FE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593717"/>
            <a:ext cx="5065761" cy="4407285"/>
          </a:xfrm>
          <a:prstGeom prst="rect">
            <a:avLst/>
          </a:prstGeom>
        </p:spPr>
      </p:pic>
      <p:sp>
        <p:nvSpPr>
          <p:cNvPr id="31" name="Равнобедренный треугольник 30">
            <a:extLst>
              <a:ext uri="{FF2B5EF4-FFF2-40B4-BE49-F238E27FC236}">
                <a16:creationId xmlns:a16="http://schemas.microsoft.com/office/drawing/2014/main" id="{4CF6B827-FE71-4B2D-A730-8BCD227871B3}"/>
              </a:ext>
            </a:extLst>
          </p:cNvPr>
          <p:cNvSpPr/>
          <p:nvPr/>
        </p:nvSpPr>
        <p:spPr>
          <a:xfrm rot="10960489">
            <a:off x="2981079" y="2604121"/>
            <a:ext cx="4152902" cy="4969871"/>
          </a:xfrm>
          <a:prstGeom prst="triangle">
            <a:avLst>
              <a:gd name="adj" fmla="val 509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id="{7A8D0EEE-8ECE-4CD0-83C1-3839B399721C}"/>
              </a:ext>
            </a:extLst>
          </p:cNvPr>
          <p:cNvSpPr/>
          <p:nvPr/>
        </p:nvSpPr>
        <p:spPr>
          <a:xfrm rot="10800000">
            <a:off x="3909733" y="2593714"/>
            <a:ext cx="3399148" cy="1476777"/>
          </a:xfrm>
          <a:prstGeom prst="triangle">
            <a:avLst>
              <a:gd name="adj" fmla="val 509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8049B3-2289-4AD6-B282-EFF2C785B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132700"/>
            <a:ext cx="4748044" cy="1413533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Коллектив Суворовцев Московского военно-музыкального училища имени генерал-лейтенанта В.М. Халилова  </a:t>
            </a:r>
            <a:br>
              <a:rPr lang="ru-RU" sz="2000" dirty="0">
                <a:solidFill>
                  <a:schemeClr val="bg1"/>
                </a:solidFill>
              </a:rPr>
            </a:b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Лауреат 1 премии Всероссийского конкурса "Виват, студент!" </a:t>
            </a:r>
            <a:br>
              <a:rPr lang="ru-RU" sz="2000" dirty="0">
                <a:solidFill>
                  <a:schemeClr val="bg1"/>
                </a:solidFill>
              </a:rPr>
            </a:b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 Лауреат специального приза зрительских симпатий Международного военно-музыкального фестиваля "Спасская башня"</a:t>
            </a:r>
          </a:p>
        </p:txBody>
      </p:sp>
      <p:pic>
        <p:nvPicPr>
          <p:cNvPr id="22" name="Рисунок 21" descr="Венок">
            <a:extLst>
              <a:ext uri="{FF2B5EF4-FFF2-40B4-BE49-F238E27FC236}">
                <a16:creationId xmlns:a16="http://schemas.microsoft.com/office/drawing/2014/main" id="{3A1094B5-F598-4852-8AD1-0092482311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84274" y="2570116"/>
            <a:ext cx="503637" cy="503637"/>
          </a:xfrm>
          <a:prstGeom prst="rect">
            <a:avLst/>
          </a:prstGeom>
        </p:spPr>
      </p:pic>
      <p:pic>
        <p:nvPicPr>
          <p:cNvPr id="26" name="Рисунок 25" descr="Проводник">
            <a:extLst>
              <a:ext uri="{FF2B5EF4-FFF2-40B4-BE49-F238E27FC236}">
                <a16:creationId xmlns:a16="http://schemas.microsoft.com/office/drawing/2014/main" id="{CADCC642-59FB-4089-9062-77785C8C1C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7440" y="2593717"/>
            <a:ext cx="503637" cy="503637"/>
          </a:xfrm>
          <a:prstGeom prst="rect">
            <a:avLst/>
          </a:prstGeom>
        </p:spPr>
      </p:pic>
      <p:pic>
        <p:nvPicPr>
          <p:cNvPr id="27" name="Рисунок 26" descr="Проводник">
            <a:extLst>
              <a:ext uri="{FF2B5EF4-FFF2-40B4-BE49-F238E27FC236}">
                <a16:creationId xmlns:a16="http://schemas.microsoft.com/office/drawing/2014/main" id="{D04912C8-5BB2-4EE5-8DC1-8158319A2BC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04085" y="2635592"/>
            <a:ext cx="503637" cy="503637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4C560629-D1C2-4306-83AE-E8AF7F4CC084}"/>
              </a:ext>
            </a:extLst>
          </p:cNvPr>
          <p:cNvSpPr txBox="1"/>
          <p:nvPr/>
        </p:nvSpPr>
        <p:spPr>
          <a:xfrm>
            <a:off x="2656536" y="2512775"/>
            <a:ext cx="20979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solidFill>
                  <a:schemeClr val="bg1"/>
                </a:solidFill>
              </a:rPr>
              <a:t>Начальник училища - заслуженный артист РФ Александр Герасимов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CF1E1B2-4E1C-4521-97FC-CEB414BBD8C4}"/>
              </a:ext>
            </a:extLst>
          </p:cNvPr>
          <p:cNvSpPr txBox="1"/>
          <p:nvPr/>
        </p:nvSpPr>
        <p:spPr>
          <a:xfrm>
            <a:off x="5271947" y="2500011"/>
            <a:ext cx="1449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дирижер - Кирилл </a:t>
            </a:r>
            <a:r>
              <a:rPr lang="ru-RU" sz="1400" b="1" dirty="0" err="1">
                <a:solidFill>
                  <a:schemeClr val="bg1"/>
                </a:solidFill>
              </a:rPr>
              <a:t>Черчик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1A6B7D8-C980-429E-9ECE-E00530D13913}"/>
              </a:ext>
            </a:extLst>
          </p:cNvPr>
          <p:cNvSpPr txBox="1"/>
          <p:nvPr/>
        </p:nvSpPr>
        <p:spPr>
          <a:xfrm>
            <a:off x="691211" y="2500011"/>
            <a:ext cx="1449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дирижер - Михаил </a:t>
            </a:r>
            <a:r>
              <a:rPr lang="ru-RU" sz="1400" b="1" dirty="0" err="1">
                <a:solidFill>
                  <a:schemeClr val="bg1"/>
                </a:solidFill>
              </a:rPr>
              <a:t>Куслин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32" name="Рисунок 31" descr="Кубок">
            <a:extLst>
              <a:ext uri="{FF2B5EF4-FFF2-40B4-BE49-F238E27FC236}">
                <a16:creationId xmlns:a16="http://schemas.microsoft.com/office/drawing/2014/main" id="{8A688B46-37FB-46CF-8907-AD4B65CB744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0288" y="4642398"/>
            <a:ext cx="541608" cy="541608"/>
          </a:xfrm>
          <a:prstGeom prst="rect">
            <a:avLst/>
          </a:prstGeom>
        </p:spPr>
      </p:pic>
      <p:pic>
        <p:nvPicPr>
          <p:cNvPr id="34" name="Рисунок 33" descr="Лента">
            <a:extLst>
              <a:ext uri="{FF2B5EF4-FFF2-40B4-BE49-F238E27FC236}">
                <a16:creationId xmlns:a16="http://schemas.microsoft.com/office/drawing/2014/main" id="{8B2DD797-38BB-478F-B90D-DCF5A496AA6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0890" y="5382808"/>
            <a:ext cx="580404" cy="58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1391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Изображение выглядит как человек, мужчина, внешний,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569EF851-FB69-4AE0-9025-9FE311FB14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19887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683FF3-6FEF-41C2-A474-9F17C9AD9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Суворовцы в ММДМ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Швейцарии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818E4F-F2DA-409C-A7E1-44994073FB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3446" y="2575034"/>
            <a:ext cx="4850691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Суворовцев музыкального училища 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ММДМ связывает долголетняя и плодотворная дружба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Знаковые концерты:</a:t>
            </a:r>
          </a:p>
          <a:p>
            <a:pPr marL="0" indent="0" algn="just">
              <a:buNone/>
            </a:pPr>
            <a:endParaRPr lang="ru-RU" sz="1400" dirty="0"/>
          </a:p>
          <a:p>
            <a:pPr marL="0" indent="0" algn="just">
              <a:buNone/>
            </a:pPr>
            <a:endParaRPr lang="ru-RU" sz="1400" dirty="0"/>
          </a:p>
          <a:p>
            <a:pPr marL="0" indent="0" algn="just">
              <a:buNone/>
            </a:pPr>
            <a:r>
              <a:rPr lang="en-US" sz="1400" dirty="0"/>
              <a:t>20.12.2015</a:t>
            </a:r>
            <a:r>
              <a:rPr lang="ru-RU" sz="1400" dirty="0"/>
              <a:t>		</a:t>
            </a:r>
            <a:r>
              <a:rPr lang="en-US" sz="1400" dirty="0"/>
              <a:t>29.10.2016</a:t>
            </a:r>
            <a:r>
              <a:rPr lang="ru-RU" sz="1400" dirty="0"/>
              <a:t>		</a:t>
            </a:r>
            <a:r>
              <a:rPr lang="en-US" sz="1400" dirty="0"/>
              <a:t>30.01.2016</a:t>
            </a:r>
          </a:p>
          <a:p>
            <a:pPr marL="0" indent="0" algn="just">
              <a:buNone/>
            </a:pPr>
            <a:endParaRPr lang="ru-RU" sz="1400" dirty="0"/>
          </a:p>
          <a:p>
            <a:pPr marL="0" indent="0" algn="just">
              <a:buNone/>
            </a:pPr>
            <a:endParaRPr lang="en-US" sz="1400" dirty="0"/>
          </a:p>
          <a:p>
            <a:endParaRPr lang="en-US" sz="1800" dirty="0"/>
          </a:p>
        </p:txBody>
      </p:sp>
      <p:pic>
        <p:nvPicPr>
          <p:cNvPr id="19" name="Рисунок 18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589AEC74-BAD0-49FF-8020-424EAF175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81" y="2575034"/>
            <a:ext cx="476250" cy="47625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AA9D93C-F651-4E81-9655-7798763D08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81" y="4767012"/>
            <a:ext cx="476250" cy="476250"/>
          </a:xfrm>
          <a:prstGeom prst="rect">
            <a:avLst/>
          </a:prstGeom>
        </p:spPr>
      </p:pic>
      <p:pic>
        <p:nvPicPr>
          <p:cNvPr id="24" name="Рисунок 23" descr="Изображение выглядит как знак, объе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FE06A4C-9EA3-4DD4-BC8B-97B9C433E1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459" y="3542506"/>
            <a:ext cx="476250" cy="476250"/>
          </a:xfrm>
          <a:prstGeom prst="rect">
            <a:avLst/>
          </a:prstGeom>
        </p:spPr>
      </p:pic>
      <p:pic>
        <p:nvPicPr>
          <p:cNvPr id="26" name="Рисунок 25" descr="Изображение выглядит как знак, объе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77A061E5-49EA-421B-BD98-994F2A3B96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378" y="3542506"/>
            <a:ext cx="476250" cy="476250"/>
          </a:xfrm>
          <a:prstGeom prst="rect">
            <a:avLst/>
          </a:prstGeom>
        </p:spPr>
      </p:pic>
      <p:pic>
        <p:nvPicPr>
          <p:cNvPr id="28" name="Рисунок 27" descr="Изображение выглядит как знак, объе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36E00B36-F10B-4A53-BBE9-809F110E9A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909" y="3542506"/>
            <a:ext cx="476250" cy="476250"/>
          </a:xfrm>
          <a:prstGeom prst="rect">
            <a:avLst/>
          </a:prstGeom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80CD2B6A-C132-456E-9E74-6596E186F453}"/>
              </a:ext>
            </a:extLst>
          </p:cNvPr>
          <p:cNvSpPr/>
          <p:nvPr/>
        </p:nvSpPr>
        <p:spPr>
          <a:xfrm>
            <a:off x="893446" y="4754946"/>
            <a:ext cx="48506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199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сводный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оркестр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суворовцев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училища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выезжает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Швейцарию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памятных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мероприятиях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посвященных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героическому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переходу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Армии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командованием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генералиссимуса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А.В.Суворова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через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Альпы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1" name="Рисунок 30" descr="Горы">
            <a:extLst>
              <a:ext uri="{FF2B5EF4-FFF2-40B4-BE49-F238E27FC236}">
                <a16:creationId xmlns:a16="http://schemas.microsoft.com/office/drawing/2014/main" id="{3C1E8D49-1651-42D6-AB90-9E2DDE5383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44137" y="57237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981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Изображение выглядит как человек, внешний, мужчина, трава&#10;&#10;Описание создано с очень высокой степенью достоверности">
            <a:hlinkClick r:id="rId2"/>
            <a:extLst>
              <a:ext uri="{FF2B5EF4-FFF2-40B4-BE49-F238E27FC236}">
                <a16:creationId xmlns:a16="http://schemas.microsoft.com/office/drawing/2014/main" id="{1605C35E-9080-4375-9214-ADCD68501B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5" r="12667" b="-1"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7A599A-F0BD-4B90-82C5-3007742F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778605"/>
            <a:ext cx="5120114" cy="111143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Конкорди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66934D-EF31-4327-A7D3-604FC8346C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5321" y="2021307"/>
            <a:ext cx="5120113" cy="401595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just">
              <a:buNone/>
            </a:pPr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Свою</a:t>
            </a:r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историю</a:t>
            </a:r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оркестр</a:t>
            </a:r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ведёт</a:t>
            </a:r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1882 </a:t>
            </a:r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Конкордия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любительский оркестр, с 1938 года имеющий статус официального оркестра города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Фрибурга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1885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Оркестр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имеет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сегодняшнее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Конкорди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входит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фрибургское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музыки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протяжение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XX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столетия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оркестр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городских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мероприятиях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музыкальных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событиях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Конфедерации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не раз представлял Швейцарию  на международных фестивалях.</a:t>
            </a:r>
          </a:p>
          <a:p>
            <a:pPr algn="just"/>
            <a:endParaRPr lang="en-US" sz="1500" dirty="0"/>
          </a:p>
        </p:txBody>
      </p:sp>
      <p:pic>
        <p:nvPicPr>
          <p:cNvPr id="12" name="Рисунок 11">
            <a:hlinkClick r:id="rId2"/>
            <a:extLst>
              <a:ext uri="{FF2B5EF4-FFF2-40B4-BE49-F238E27FC236}">
                <a16:creationId xmlns:a16="http://schemas.microsoft.com/office/drawing/2014/main" id="{04FC201B-072D-4474-BE73-9EF816EFD9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517" y="1076466"/>
            <a:ext cx="515712" cy="515712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E96C94F0-8DB9-418B-AB58-B62358B7CF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" y="2368766"/>
            <a:ext cx="476250" cy="476250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D57FB8F-C5E6-44C9-BABC-F60D69B667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80" y="3143562"/>
            <a:ext cx="476250" cy="476250"/>
          </a:xfrm>
          <a:prstGeom prst="rect">
            <a:avLst/>
          </a:prstGeom>
        </p:spPr>
      </p:pic>
      <p:pic>
        <p:nvPicPr>
          <p:cNvPr id="16" name="Рисунок 15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0E35CBF9-145E-432C-A099-D9CFCDFA54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" y="4029284"/>
            <a:ext cx="476250" cy="4762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1F52132-DD5E-4F3E-AC2D-62C4C6610F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80" y="1837053"/>
            <a:ext cx="476250" cy="4762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15DDE87-7AB5-48CD-9D80-3BBA74A6DB52}"/>
              </a:ext>
            </a:extLst>
          </p:cNvPr>
          <p:cNvSpPr txBox="1"/>
          <p:nvPr/>
        </p:nvSpPr>
        <p:spPr>
          <a:xfrm>
            <a:off x="4595141" y="5509407"/>
            <a:ext cx="2166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ОФИЦИАЛЬНЫЙ САЙТ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5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angle 83">
            <a:extLst>
              <a:ext uri="{FF2B5EF4-FFF2-40B4-BE49-F238E27FC236}">
                <a16:creationId xmlns:a16="http://schemas.microsoft.com/office/drawing/2014/main" id="{2A785343-5D24-4118-A2E4-665D196F6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Рисунок 10" descr="Изображение выглядит как человек, мужчина, держит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15D1F586-153F-4F38-976E-D42F41F09A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0" r="485"/>
          <a:stretch/>
        </p:blipFill>
        <p:spPr>
          <a:xfrm>
            <a:off x="1" y="-6235"/>
            <a:ext cx="3255403" cy="2505456"/>
          </a:xfrm>
          <a:custGeom>
            <a:avLst/>
            <a:gdLst>
              <a:gd name="connsiteX0" fmla="*/ 0 w 3255403"/>
              <a:gd name="connsiteY0" fmla="*/ 0 h 2505456"/>
              <a:gd name="connsiteX1" fmla="*/ 3255403 w 3255403"/>
              <a:gd name="connsiteY1" fmla="*/ 0 h 2505456"/>
              <a:gd name="connsiteX2" fmla="*/ 2094477 w 3255403"/>
              <a:gd name="connsiteY2" fmla="*/ 2505456 h 2505456"/>
              <a:gd name="connsiteX3" fmla="*/ 0 w 3255403"/>
              <a:gd name="connsiteY3" fmla="*/ 2505456 h 250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5403" h="2505456">
                <a:moveTo>
                  <a:pt x="0" y="0"/>
                </a:moveTo>
                <a:lnTo>
                  <a:pt x="3255403" y="0"/>
                </a:lnTo>
                <a:lnTo>
                  <a:pt x="2094477" y="2505456"/>
                </a:lnTo>
                <a:lnTo>
                  <a:pt x="0" y="2505456"/>
                </a:lnTo>
                <a:close/>
              </a:path>
            </a:pathLst>
          </a:custGeom>
        </p:spPr>
      </p:pic>
      <p:pic>
        <p:nvPicPr>
          <p:cNvPr id="7" name="Рисунок 6" descr="Изображение выглядит как дорога, здание, внешний, небо&#10;&#10;Автоматически созданное описание">
            <a:extLst>
              <a:ext uri="{FF2B5EF4-FFF2-40B4-BE49-F238E27FC236}">
                <a16:creationId xmlns:a16="http://schemas.microsoft.com/office/drawing/2014/main" id="{81C65854-33A4-431F-84DF-1F31745662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6" r="-3" b="19312"/>
          <a:stretch/>
        </p:blipFill>
        <p:spPr>
          <a:xfrm>
            <a:off x="7381876" y="10"/>
            <a:ext cx="4810125" cy="2501827"/>
          </a:xfrm>
          <a:custGeom>
            <a:avLst/>
            <a:gdLst>
              <a:gd name="connsiteX0" fmla="*/ 1159248 w 4810125"/>
              <a:gd name="connsiteY0" fmla="*/ 0 h 2501837"/>
              <a:gd name="connsiteX1" fmla="*/ 4810125 w 4810125"/>
              <a:gd name="connsiteY1" fmla="*/ 0 h 2501837"/>
              <a:gd name="connsiteX2" fmla="*/ 4810125 w 4810125"/>
              <a:gd name="connsiteY2" fmla="*/ 2501837 h 2501837"/>
              <a:gd name="connsiteX3" fmla="*/ 0 w 4810125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0125" h="2501837">
                <a:moveTo>
                  <a:pt x="1159248" y="0"/>
                </a:moveTo>
                <a:lnTo>
                  <a:pt x="4810125" y="0"/>
                </a:lnTo>
                <a:lnTo>
                  <a:pt x="4810125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17" name="Рисунок 16" descr="Изображение выглядит как внутренний,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DBAB8134-643D-456B-90E9-5FB4B680A2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" r="3" b="3"/>
          <a:stretch/>
        </p:blipFill>
        <p:spPr>
          <a:xfrm>
            <a:off x="4675537" y="-6235"/>
            <a:ext cx="3677817" cy="2505456"/>
          </a:xfrm>
          <a:custGeom>
            <a:avLst/>
            <a:gdLst>
              <a:gd name="connsiteX0" fmla="*/ 1160926 w 3677817"/>
              <a:gd name="connsiteY0" fmla="*/ 0 h 2505456"/>
              <a:gd name="connsiteX1" fmla="*/ 3677817 w 3677817"/>
              <a:gd name="connsiteY1" fmla="*/ 0 h 2505456"/>
              <a:gd name="connsiteX2" fmla="*/ 2516891 w 3677817"/>
              <a:gd name="connsiteY2" fmla="*/ 2505456 h 2505456"/>
              <a:gd name="connsiteX3" fmla="*/ 0 w 3677817"/>
              <a:gd name="connsiteY3" fmla="*/ 2505456 h 250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7817" h="2505456">
                <a:moveTo>
                  <a:pt x="1160926" y="0"/>
                </a:moveTo>
                <a:lnTo>
                  <a:pt x="3677817" y="0"/>
                </a:lnTo>
                <a:lnTo>
                  <a:pt x="2516891" y="2505456"/>
                </a:lnTo>
                <a:lnTo>
                  <a:pt x="0" y="2505456"/>
                </a:lnTo>
                <a:close/>
              </a:path>
            </a:pathLst>
          </a:custGeom>
        </p:spPr>
      </p:pic>
      <p:pic>
        <p:nvPicPr>
          <p:cNvPr id="15" name="Рисунок 14" descr="Изображение выглядит как внешний, дерево, дорога, люди&#10;&#10;Автоматически созданное описание">
            <a:extLst>
              <a:ext uri="{FF2B5EF4-FFF2-40B4-BE49-F238E27FC236}">
                <a16:creationId xmlns:a16="http://schemas.microsoft.com/office/drawing/2014/main" id="{8B99695A-FF51-4C5E-8FCB-9761DB7273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8039"/>
          <a:stretch/>
        </p:blipFill>
        <p:spPr>
          <a:xfrm>
            <a:off x="5353049" y="2660089"/>
            <a:ext cx="6838950" cy="4197911"/>
          </a:xfrm>
          <a:custGeom>
            <a:avLst/>
            <a:gdLst>
              <a:gd name="connsiteX0" fmla="*/ 1945141 w 6838950"/>
              <a:gd name="connsiteY0" fmla="*/ 0 h 4197911"/>
              <a:gd name="connsiteX1" fmla="*/ 1951364 w 6838950"/>
              <a:gd name="connsiteY1" fmla="*/ 0 h 4197911"/>
              <a:gd name="connsiteX2" fmla="*/ 3141155 w 6838950"/>
              <a:gd name="connsiteY2" fmla="*/ 0 h 4197911"/>
              <a:gd name="connsiteX3" fmla="*/ 4791200 w 6838950"/>
              <a:gd name="connsiteY3" fmla="*/ 0 h 4197911"/>
              <a:gd name="connsiteX4" fmla="*/ 6838950 w 6838950"/>
              <a:gd name="connsiteY4" fmla="*/ 0 h 4197911"/>
              <a:gd name="connsiteX5" fmla="*/ 6838950 w 6838950"/>
              <a:gd name="connsiteY5" fmla="*/ 4197911 h 4197911"/>
              <a:gd name="connsiteX6" fmla="*/ 0 w 6838950"/>
              <a:gd name="connsiteY6" fmla="*/ 4197911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38950" h="4197911">
                <a:moveTo>
                  <a:pt x="1945141" y="0"/>
                </a:moveTo>
                <a:lnTo>
                  <a:pt x="1951364" y="0"/>
                </a:lnTo>
                <a:lnTo>
                  <a:pt x="3141155" y="0"/>
                </a:lnTo>
                <a:lnTo>
                  <a:pt x="4791200" y="0"/>
                </a:lnTo>
                <a:lnTo>
                  <a:pt x="6838950" y="0"/>
                </a:lnTo>
                <a:lnTo>
                  <a:pt x="6838950" y="4197911"/>
                </a:lnTo>
                <a:lnTo>
                  <a:pt x="0" y="4197911"/>
                </a:lnTo>
                <a:close/>
              </a:path>
            </a:pathLst>
          </a:custGeom>
        </p:spPr>
      </p:pic>
      <p:sp>
        <p:nvSpPr>
          <p:cNvPr id="86" name="Freeform 11">
            <a:extLst>
              <a:ext uri="{FF2B5EF4-FFF2-40B4-BE49-F238E27FC236}">
                <a16:creationId xmlns:a16="http://schemas.microsoft.com/office/drawing/2014/main" id="{32F4D216-10B7-4DCA-A0A1-068E9E32F4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2660091"/>
            <a:ext cx="7122523" cy="4197911"/>
          </a:xfrm>
          <a:custGeom>
            <a:avLst/>
            <a:gdLst>
              <a:gd name="connsiteX0" fmla="*/ 0 w 7122523"/>
              <a:gd name="connsiteY0" fmla="*/ 4197911 h 4197911"/>
              <a:gd name="connsiteX1" fmla="*/ 7122523 w 7122523"/>
              <a:gd name="connsiteY1" fmla="*/ 4197911 h 4197911"/>
              <a:gd name="connsiteX2" fmla="*/ 5177382 w 7122523"/>
              <a:gd name="connsiteY2" fmla="*/ 0 h 4197911"/>
              <a:gd name="connsiteX3" fmla="*/ 5171159 w 7122523"/>
              <a:gd name="connsiteY3" fmla="*/ 0 h 4197911"/>
              <a:gd name="connsiteX4" fmla="*/ 3981368 w 7122523"/>
              <a:gd name="connsiteY4" fmla="*/ 0 h 4197911"/>
              <a:gd name="connsiteX5" fmla="*/ 2331323 w 7122523"/>
              <a:gd name="connsiteY5" fmla="*/ 0 h 4197911"/>
              <a:gd name="connsiteX6" fmla="*/ 0 w 7122523"/>
              <a:gd name="connsiteY6" fmla="*/ 0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22523" h="4197911">
                <a:moveTo>
                  <a:pt x="0" y="4197911"/>
                </a:moveTo>
                <a:lnTo>
                  <a:pt x="7122523" y="4197911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Рисунок 18" descr="Изображение выглядит как в позе, фотография, женщина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F82D90FE-68F2-4176-9DBC-1B77703D477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9" r="12756" b="3"/>
          <a:stretch/>
        </p:blipFill>
        <p:spPr>
          <a:xfrm>
            <a:off x="2268501" y="10"/>
            <a:ext cx="3393943" cy="2502833"/>
          </a:xfrm>
          <a:custGeom>
            <a:avLst/>
            <a:gdLst>
              <a:gd name="connsiteX0" fmla="*/ 1159715 w 3393943"/>
              <a:gd name="connsiteY0" fmla="*/ 0 h 2502843"/>
              <a:gd name="connsiteX1" fmla="*/ 3393943 w 3393943"/>
              <a:gd name="connsiteY1" fmla="*/ 0 h 2502843"/>
              <a:gd name="connsiteX2" fmla="*/ 2234228 w 3393943"/>
              <a:gd name="connsiteY2" fmla="*/ 2502843 h 2502843"/>
              <a:gd name="connsiteX3" fmla="*/ 0 w 3393943"/>
              <a:gd name="connsiteY3" fmla="*/ 2502843 h 2502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3943" h="2502843">
                <a:moveTo>
                  <a:pt x="1159715" y="0"/>
                </a:moveTo>
                <a:lnTo>
                  <a:pt x="3393943" y="0"/>
                </a:lnTo>
                <a:lnTo>
                  <a:pt x="2234228" y="2502843"/>
                </a:lnTo>
                <a:lnTo>
                  <a:pt x="0" y="2502843"/>
                </a:lnTo>
                <a:close/>
              </a:path>
            </a:pathLst>
          </a:custGeom>
        </p:spPr>
      </p:pic>
      <p:pic>
        <p:nvPicPr>
          <p:cNvPr id="30" name="Объект 16">
            <a:extLst>
              <a:ext uri="{FF2B5EF4-FFF2-40B4-BE49-F238E27FC236}">
                <a16:creationId xmlns:a16="http://schemas.microsoft.com/office/drawing/2014/main" id="{B15A9E59-C401-4861-BE9E-3DD7B74922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" y="2656469"/>
            <a:ext cx="4862289" cy="4407285"/>
          </a:xfrm>
        </p:spPr>
      </p:pic>
      <p:sp>
        <p:nvSpPr>
          <p:cNvPr id="31" name="Равнобедренный треугольник 30">
            <a:extLst>
              <a:ext uri="{FF2B5EF4-FFF2-40B4-BE49-F238E27FC236}">
                <a16:creationId xmlns:a16="http://schemas.microsoft.com/office/drawing/2014/main" id="{341FDCC7-ACF6-45C7-99AC-5A722E5BF482}"/>
              </a:ext>
            </a:extLst>
          </p:cNvPr>
          <p:cNvSpPr/>
          <p:nvPr/>
        </p:nvSpPr>
        <p:spPr>
          <a:xfrm rot="10960489">
            <a:off x="2987655" y="2662985"/>
            <a:ext cx="3986096" cy="4969871"/>
          </a:xfrm>
          <a:prstGeom prst="triangle">
            <a:avLst>
              <a:gd name="adj" fmla="val 509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id="{C96088AF-029D-49B8-B4E6-1FD9C7FB7A8C}"/>
              </a:ext>
            </a:extLst>
          </p:cNvPr>
          <p:cNvSpPr/>
          <p:nvPr/>
        </p:nvSpPr>
        <p:spPr>
          <a:xfrm rot="10800000">
            <a:off x="3916217" y="2656469"/>
            <a:ext cx="3262617" cy="1476777"/>
          </a:xfrm>
          <a:prstGeom prst="triangle">
            <a:avLst>
              <a:gd name="adj" fmla="val 509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 descr="Венок">
            <a:extLst>
              <a:ext uri="{FF2B5EF4-FFF2-40B4-BE49-F238E27FC236}">
                <a16:creationId xmlns:a16="http://schemas.microsoft.com/office/drawing/2014/main" id="{5740C483-8B51-4718-BDB8-CE0BF15AC4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2173" y="2560105"/>
            <a:ext cx="503637" cy="50363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A30C492-94E4-4637-9E0A-EE2945879822}"/>
              </a:ext>
            </a:extLst>
          </p:cNvPr>
          <p:cNvSpPr txBox="1"/>
          <p:nvPr/>
        </p:nvSpPr>
        <p:spPr>
          <a:xfrm>
            <a:off x="693208" y="2561159"/>
            <a:ext cx="2097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F3551"/>
              </a:buClr>
            </a:pPr>
            <a:r>
              <a:rPr lang="en-US" sz="1400" b="1" dirty="0" err="1">
                <a:solidFill>
                  <a:schemeClr val="bg1"/>
                </a:solidFill>
              </a:rPr>
              <a:t>Главный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дирижер</a:t>
            </a:r>
            <a:r>
              <a:rPr lang="en-US" sz="1400" b="1" dirty="0">
                <a:solidFill>
                  <a:schemeClr val="bg1"/>
                </a:solidFill>
              </a:rPr>
              <a:t> – </a:t>
            </a:r>
            <a:r>
              <a:rPr lang="en-US" sz="1400" b="1" dirty="0" err="1">
                <a:solidFill>
                  <a:schemeClr val="bg1"/>
                </a:solidFill>
              </a:rPr>
              <a:t>Жан-Клод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Колли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0FB78F-CCB5-4985-8A25-D1CFDF299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49838" y="3589714"/>
            <a:ext cx="4611131" cy="3116412"/>
          </a:xfr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just">
              <a:buClr>
                <a:srgbClr val="3F3551"/>
              </a:buClr>
            </a:pPr>
            <a:endParaRPr lang="ru-RU" sz="1800" dirty="0">
              <a:solidFill>
                <a:schemeClr val="bg1"/>
              </a:solidFill>
              <a:latin typeface="+mj-lt"/>
            </a:endParaRPr>
          </a:p>
          <a:p>
            <a:pPr algn="just">
              <a:buClr>
                <a:srgbClr val="3F3551"/>
              </a:buClr>
            </a:pPr>
            <a:r>
              <a:rPr lang="en-US" sz="1900" dirty="0" err="1">
                <a:solidFill>
                  <a:schemeClr val="bg1"/>
                </a:solidFill>
                <a:latin typeface="+mj-lt"/>
              </a:rPr>
              <a:t>Духовой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оркестр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«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Конкордия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»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города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Фрибура</a:t>
            </a:r>
            <a:endParaRPr lang="ru-RU" sz="1900" dirty="0">
              <a:solidFill>
                <a:schemeClr val="bg1"/>
              </a:solidFill>
              <a:latin typeface="+mj-lt"/>
            </a:endParaRPr>
          </a:p>
          <a:p>
            <a:pPr algn="just">
              <a:buClr>
                <a:srgbClr val="3F3551"/>
              </a:buClr>
            </a:pPr>
            <a:endParaRPr lang="ru-RU" sz="1900" dirty="0">
              <a:solidFill>
                <a:schemeClr val="bg1"/>
              </a:solidFill>
              <a:latin typeface="+mj-lt"/>
            </a:endParaRPr>
          </a:p>
          <a:p>
            <a:pPr algn="just">
              <a:buClr>
                <a:srgbClr val="3F3551"/>
              </a:buClr>
            </a:pPr>
            <a:r>
              <a:rPr lang="en-US" sz="1900" dirty="0" err="1">
                <a:solidFill>
                  <a:schemeClr val="bg1"/>
                </a:solidFill>
                <a:latin typeface="+mj-lt"/>
              </a:rPr>
              <a:t>Обладатель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серебрянной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медали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Национального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музыкального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праздника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в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Монтрё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</a:p>
          <a:p>
            <a:pPr indent="-228600" algn="just">
              <a:buClr>
                <a:srgbClr val="3F3551"/>
              </a:buClr>
              <a:buFont typeface="Arial" panose="020B0604020202020204" pitchFamily="34" charset="0"/>
              <a:buChar char="•"/>
            </a:pPr>
            <a:endParaRPr lang="en-US" sz="1900" dirty="0">
              <a:solidFill>
                <a:schemeClr val="bg1"/>
              </a:solidFill>
              <a:latin typeface="+mj-lt"/>
            </a:endParaRPr>
          </a:p>
          <a:p>
            <a:pPr algn="just">
              <a:buClr>
                <a:srgbClr val="3F3551"/>
              </a:buClr>
            </a:pPr>
            <a:r>
              <a:rPr lang="en-US" sz="1900" dirty="0" err="1">
                <a:solidFill>
                  <a:schemeClr val="bg1"/>
                </a:solidFill>
                <a:latin typeface="+mj-lt"/>
              </a:rPr>
              <a:t>Золотой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призер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 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конкурса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Всемирного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объединения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 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духовых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оркестров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и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ансамблей</a:t>
            </a:r>
            <a:r>
              <a:rPr lang="en-US" sz="1900" dirty="0">
                <a:solidFill>
                  <a:schemeClr val="bg1"/>
                </a:solidFill>
                <a:latin typeface="+mj-lt"/>
              </a:rPr>
              <a:t> в </a:t>
            </a:r>
            <a:r>
              <a:rPr lang="en-US" sz="1900" dirty="0" err="1">
                <a:solidFill>
                  <a:schemeClr val="bg1"/>
                </a:solidFill>
                <a:latin typeface="+mj-lt"/>
              </a:rPr>
              <a:t>Керкраде</a:t>
            </a:r>
            <a:endParaRPr lang="en-US" sz="1900" dirty="0">
              <a:solidFill>
                <a:schemeClr val="bg1"/>
              </a:solidFill>
              <a:latin typeface="+mj-lt"/>
            </a:endParaRPr>
          </a:p>
          <a:p>
            <a:pPr indent="-228600">
              <a:buClr>
                <a:srgbClr val="3F355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/>
              </a:solidFill>
            </a:endParaRPr>
          </a:p>
          <a:p>
            <a:pPr indent="-228600">
              <a:buClr>
                <a:srgbClr val="3F355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FFFFFF"/>
              </a:solidFill>
            </a:endParaRPr>
          </a:p>
          <a:p>
            <a:pPr indent="-228600">
              <a:buClr>
                <a:srgbClr val="3F355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FFFFFF"/>
              </a:solidFill>
            </a:endParaRPr>
          </a:p>
        </p:txBody>
      </p:sp>
      <p:pic>
        <p:nvPicPr>
          <p:cNvPr id="35" name="Рисунок 34" descr="Кубок">
            <a:extLst>
              <a:ext uri="{FF2B5EF4-FFF2-40B4-BE49-F238E27FC236}">
                <a16:creationId xmlns:a16="http://schemas.microsoft.com/office/drawing/2014/main" id="{34CEE2B4-3204-464D-8E56-E9A80D9F4B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7356" y="4570450"/>
            <a:ext cx="541608" cy="541608"/>
          </a:xfrm>
          <a:prstGeom prst="rect">
            <a:avLst/>
          </a:prstGeom>
        </p:spPr>
      </p:pic>
      <p:pic>
        <p:nvPicPr>
          <p:cNvPr id="36" name="Рисунок 35" descr="Лента">
            <a:extLst>
              <a:ext uri="{FF2B5EF4-FFF2-40B4-BE49-F238E27FC236}">
                <a16:creationId xmlns:a16="http://schemas.microsoft.com/office/drawing/2014/main" id="{31C55D0B-AFED-44B9-8FF9-08C8859640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16482" y="5598454"/>
            <a:ext cx="580404" cy="58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3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Изображение выглядит как внеш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5AB9C4D3-573F-44D3-924A-DFCCF1A059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" r="1" b="3757"/>
          <a:stretch/>
        </p:blipFill>
        <p:spPr>
          <a:xfrm>
            <a:off x="3649318" y="10"/>
            <a:ext cx="8542682" cy="2130463"/>
          </a:xfrm>
          <a:custGeom>
            <a:avLst/>
            <a:gdLst>
              <a:gd name="connsiteX0" fmla="*/ 986689 w 8542682"/>
              <a:gd name="connsiteY0" fmla="*/ 0 h 2130473"/>
              <a:gd name="connsiteX1" fmla="*/ 8542682 w 8542682"/>
              <a:gd name="connsiteY1" fmla="*/ 0 h 2130473"/>
              <a:gd name="connsiteX2" fmla="*/ 8542682 w 8542682"/>
              <a:gd name="connsiteY2" fmla="*/ 2130473 h 2130473"/>
              <a:gd name="connsiteX3" fmla="*/ 0 w 8542682"/>
              <a:gd name="connsiteY3" fmla="*/ 2130473 h 213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42682" h="2130473">
                <a:moveTo>
                  <a:pt x="986689" y="0"/>
                </a:moveTo>
                <a:lnTo>
                  <a:pt x="8542682" y="0"/>
                </a:lnTo>
                <a:lnTo>
                  <a:pt x="8542682" y="2130473"/>
                </a:lnTo>
                <a:lnTo>
                  <a:pt x="0" y="2130473"/>
                </a:lnTo>
                <a:close/>
              </a:path>
            </a:pathLst>
          </a:custGeom>
        </p:spPr>
      </p:pic>
      <p:pic>
        <p:nvPicPr>
          <p:cNvPr id="40" name="Рисунок 39" descr="Изображение выглядит как здание, небо, внеш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5960CFA5-5A1D-4A55-B805-CB0F3EC95C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8680"/>
          <a:stretch/>
        </p:blipFill>
        <p:spPr>
          <a:xfrm>
            <a:off x="20" y="-6956"/>
            <a:ext cx="4475120" cy="2130473"/>
          </a:xfrm>
          <a:custGeom>
            <a:avLst/>
            <a:gdLst>
              <a:gd name="connsiteX0" fmla="*/ 0 w 4475140"/>
              <a:gd name="connsiteY0" fmla="*/ 0 h 2130473"/>
              <a:gd name="connsiteX1" fmla="*/ 1074821 w 4475140"/>
              <a:gd name="connsiteY1" fmla="*/ 0 h 2130473"/>
              <a:gd name="connsiteX2" fmla="*/ 1074821 w 4475140"/>
              <a:gd name="connsiteY2" fmla="*/ 239 h 2130473"/>
              <a:gd name="connsiteX3" fmla="*/ 4475140 w 4475140"/>
              <a:gd name="connsiteY3" fmla="*/ 239 h 2130473"/>
              <a:gd name="connsiteX4" fmla="*/ 3488563 w 4475140"/>
              <a:gd name="connsiteY4" fmla="*/ 2130473 h 2130473"/>
              <a:gd name="connsiteX5" fmla="*/ 0 w 4475140"/>
              <a:gd name="connsiteY5" fmla="*/ 2130473 h 213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30473">
                <a:moveTo>
                  <a:pt x="0" y="0"/>
                </a:moveTo>
                <a:lnTo>
                  <a:pt x="1074821" y="0"/>
                </a:lnTo>
                <a:lnTo>
                  <a:pt x="1074821" y="239"/>
                </a:lnTo>
                <a:lnTo>
                  <a:pt x="4475140" y="239"/>
                </a:lnTo>
                <a:lnTo>
                  <a:pt x="3488563" y="2130473"/>
                </a:lnTo>
                <a:lnTo>
                  <a:pt x="0" y="2130473"/>
                </a:lnTo>
                <a:close/>
              </a:path>
            </a:pathLst>
          </a:custGeom>
        </p:spPr>
      </p:pic>
      <p:pic>
        <p:nvPicPr>
          <p:cNvPr id="42" name="Рисунок 41" descr="Изображение выглядит как музыка, военная форма, внеш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4B09DDB3-93C4-416C-B39F-8C099D62FD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7200"/>
          <a:stretch/>
        </p:blipFill>
        <p:spPr>
          <a:xfrm>
            <a:off x="7716860" y="4683320"/>
            <a:ext cx="4475140" cy="2174680"/>
          </a:xfrm>
          <a:custGeom>
            <a:avLst/>
            <a:gdLst>
              <a:gd name="connsiteX0" fmla="*/ 1006941 w 4475140"/>
              <a:gd name="connsiteY0" fmla="*/ 0 h 2174680"/>
              <a:gd name="connsiteX1" fmla="*/ 4475140 w 4475140"/>
              <a:gd name="connsiteY1" fmla="*/ 0 h 2174680"/>
              <a:gd name="connsiteX2" fmla="*/ 4475140 w 4475140"/>
              <a:gd name="connsiteY2" fmla="*/ 2174680 h 2174680"/>
              <a:gd name="connsiteX3" fmla="*/ 3400319 w 4475140"/>
              <a:gd name="connsiteY3" fmla="*/ 2174680 h 2174680"/>
              <a:gd name="connsiteX4" fmla="*/ 3400319 w 4475140"/>
              <a:gd name="connsiteY4" fmla="*/ 2174202 h 2174680"/>
              <a:gd name="connsiteX5" fmla="*/ 0 w 4475140"/>
              <a:gd name="connsiteY5" fmla="*/ 2174202 h 21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74680">
                <a:moveTo>
                  <a:pt x="1006941" y="0"/>
                </a:moveTo>
                <a:lnTo>
                  <a:pt x="4475140" y="0"/>
                </a:lnTo>
                <a:lnTo>
                  <a:pt x="4475140" y="2174680"/>
                </a:lnTo>
                <a:lnTo>
                  <a:pt x="3400319" y="2174680"/>
                </a:lnTo>
                <a:lnTo>
                  <a:pt x="3400319" y="2174202"/>
                </a:lnTo>
                <a:lnTo>
                  <a:pt x="0" y="2174202"/>
                </a:lnTo>
                <a:close/>
              </a:path>
            </a:pathLst>
          </a:custGeom>
        </p:spPr>
      </p:pic>
      <p:pic>
        <p:nvPicPr>
          <p:cNvPr id="44" name="Рисунок 43" descr="Изображение выглядит как красный, здание, внешний, легк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875F98AB-32B3-4718-B919-B4E624CAC9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07" r="-2" b="10939"/>
          <a:stretch/>
        </p:blipFill>
        <p:spPr>
          <a:xfrm>
            <a:off x="20" y="4682840"/>
            <a:ext cx="8563356" cy="2175160"/>
          </a:xfrm>
          <a:custGeom>
            <a:avLst/>
            <a:gdLst>
              <a:gd name="connsiteX0" fmla="*/ 0 w 8563376"/>
              <a:gd name="connsiteY0" fmla="*/ 0 h 2175160"/>
              <a:gd name="connsiteX1" fmla="*/ 8563376 w 8563376"/>
              <a:gd name="connsiteY1" fmla="*/ 0 h 2175160"/>
              <a:gd name="connsiteX2" fmla="*/ 7555992 w 8563376"/>
              <a:gd name="connsiteY2" fmla="*/ 2175160 h 2175160"/>
              <a:gd name="connsiteX3" fmla="*/ 0 w 8563376"/>
              <a:gd name="connsiteY3" fmla="*/ 2175160 h 217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3376" h="2175160">
                <a:moveTo>
                  <a:pt x="0" y="0"/>
                </a:moveTo>
                <a:lnTo>
                  <a:pt x="8563376" y="0"/>
                </a:lnTo>
                <a:lnTo>
                  <a:pt x="7555992" y="2175160"/>
                </a:lnTo>
                <a:lnTo>
                  <a:pt x="0" y="2175160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BE7938-3BED-40CD-9F3E-4AE1C2277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8" y="2175160"/>
            <a:ext cx="5321969" cy="62819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40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</a:t>
            </a:r>
            <a:r>
              <a:rPr lang="en-US" sz="40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ММДМ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25C7873-7B32-4E08-ACD0-88E796FB76C8}"/>
              </a:ext>
            </a:extLst>
          </p:cNvPr>
          <p:cNvSpPr txBox="1"/>
          <p:nvPr/>
        </p:nvSpPr>
        <p:spPr>
          <a:xfrm>
            <a:off x="5931147" y="2396299"/>
            <a:ext cx="2783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 отделения 50 и 45 минут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83C1BA8-D1E6-4701-BEAE-F62BCE7814DD}"/>
              </a:ext>
            </a:extLst>
          </p:cNvPr>
          <p:cNvSpPr txBox="1"/>
          <p:nvPr/>
        </p:nvSpPr>
        <p:spPr>
          <a:xfrm>
            <a:off x="9486248" y="2171053"/>
            <a:ext cx="2202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50 мин. - Суворовцы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B45C658-2B89-4987-9681-ED7EAFB52E01}"/>
              </a:ext>
            </a:extLst>
          </p:cNvPr>
          <p:cNvSpPr txBox="1"/>
          <p:nvPr/>
        </p:nvSpPr>
        <p:spPr>
          <a:xfrm>
            <a:off x="9486248" y="2556599"/>
            <a:ext cx="2233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45 мин. - </a:t>
            </a:r>
            <a:r>
              <a:rPr lang="ru-RU" dirty="0" err="1"/>
              <a:t>Конкордия</a:t>
            </a:r>
            <a:endParaRPr lang="ru-RU" dirty="0"/>
          </a:p>
        </p:txBody>
      </p:sp>
      <p:pic>
        <p:nvPicPr>
          <p:cNvPr id="49" name="Рисунок 48" descr="Будильник">
            <a:extLst>
              <a:ext uri="{FF2B5EF4-FFF2-40B4-BE49-F238E27FC236}">
                <a16:creationId xmlns:a16="http://schemas.microsoft.com/office/drawing/2014/main" id="{AB72341E-7CE0-4286-9200-4F68BCA5AD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53865" y="2280317"/>
            <a:ext cx="545068" cy="545068"/>
          </a:xfrm>
          <a:prstGeom prst="rect">
            <a:avLst/>
          </a:prstGeom>
        </p:spPr>
      </p:pic>
      <p:pic>
        <p:nvPicPr>
          <p:cNvPr id="51" name="Рисунок 50" descr="Стрелка: небольшой изгиб">
            <a:extLst>
              <a:ext uri="{FF2B5EF4-FFF2-40B4-BE49-F238E27FC236}">
                <a16:creationId xmlns:a16="http://schemas.microsoft.com/office/drawing/2014/main" id="{103A2D82-151B-4764-9B09-8D7853C88A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24556" y="2470554"/>
            <a:ext cx="541421" cy="541421"/>
          </a:xfrm>
          <a:prstGeom prst="rect">
            <a:avLst/>
          </a:prstGeom>
        </p:spPr>
      </p:pic>
      <p:pic>
        <p:nvPicPr>
          <p:cNvPr id="52" name="Рисунок 51" descr="Стрелка: небольшой изгиб">
            <a:extLst>
              <a:ext uri="{FF2B5EF4-FFF2-40B4-BE49-F238E27FC236}">
                <a16:creationId xmlns:a16="http://schemas.microsoft.com/office/drawing/2014/main" id="{A747CCDA-A0B3-47A9-9A3F-A735767DB3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V="1">
            <a:off x="8824556" y="2112068"/>
            <a:ext cx="541421" cy="541422"/>
          </a:xfrm>
          <a:prstGeom prst="rect">
            <a:avLst/>
          </a:prstGeom>
        </p:spPr>
      </p:pic>
      <p:pic>
        <p:nvPicPr>
          <p:cNvPr id="54" name="Рисунок 53" descr="Рояль">
            <a:extLst>
              <a:ext uri="{FF2B5EF4-FFF2-40B4-BE49-F238E27FC236}">
                <a16:creationId xmlns:a16="http://schemas.microsoft.com/office/drawing/2014/main" id="{74B324AA-017E-42DF-92E0-3D94369D9A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7689" y="3291672"/>
            <a:ext cx="437805" cy="437805"/>
          </a:xfrm>
          <a:prstGeom prst="rect">
            <a:avLst/>
          </a:prstGeom>
        </p:spPr>
      </p:pic>
      <p:pic>
        <p:nvPicPr>
          <p:cNvPr id="56" name="Рисунок 55" descr="Саксофон">
            <a:extLst>
              <a:ext uri="{FF2B5EF4-FFF2-40B4-BE49-F238E27FC236}">
                <a16:creationId xmlns:a16="http://schemas.microsoft.com/office/drawing/2014/main" id="{9194E231-DCE7-4C93-AD5E-6F608AC524B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5262" y="3201677"/>
            <a:ext cx="541422" cy="541422"/>
          </a:xfrm>
          <a:prstGeom prst="rect">
            <a:avLst/>
          </a:prstGeom>
        </p:spPr>
      </p:pic>
      <p:pic>
        <p:nvPicPr>
          <p:cNvPr id="58" name="Рисунок 57" descr="Скрипка">
            <a:extLst>
              <a:ext uri="{FF2B5EF4-FFF2-40B4-BE49-F238E27FC236}">
                <a16:creationId xmlns:a16="http://schemas.microsoft.com/office/drawing/2014/main" id="{DD4FECDA-D115-42D2-ACE2-86545B8AB27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86978" y="2853685"/>
            <a:ext cx="541422" cy="541422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3E684D56-13CF-4A90-A544-4D7E3C8ED64B}"/>
              </a:ext>
            </a:extLst>
          </p:cNvPr>
          <p:cNvSpPr txBox="1"/>
          <p:nvPr/>
        </p:nvSpPr>
        <p:spPr>
          <a:xfrm>
            <a:off x="1095494" y="3039095"/>
            <a:ext cx="44594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/>
              <a:t>В программе популярная классика</a:t>
            </a:r>
            <a:r>
              <a:rPr lang="en-US" sz="1700" dirty="0"/>
              <a:t> (</a:t>
            </a:r>
            <a:r>
              <a:rPr lang="ru-RU" sz="1700" dirty="0"/>
              <a:t>прим.: Чайковский, Хачатурян, Рахманинов, и т.д. 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038ADB-02A1-452D-A35D-DEEF5C14ECDD}"/>
              </a:ext>
            </a:extLst>
          </p:cNvPr>
          <p:cNvSpPr txBox="1"/>
          <p:nvPr/>
        </p:nvSpPr>
        <p:spPr>
          <a:xfrm>
            <a:off x="5993705" y="3243024"/>
            <a:ext cx="6014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Размещение и перелёт - посольство Швейцарии, спонсоры</a:t>
            </a:r>
          </a:p>
          <a:p>
            <a:endParaRPr lang="ru-RU" dirty="0"/>
          </a:p>
        </p:txBody>
      </p:sp>
      <p:pic>
        <p:nvPicPr>
          <p:cNvPr id="62" name="Рисунок 61" descr="Самолет">
            <a:extLst>
              <a:ext uri="{FF2B5EF4-FFF2-40B4-BE49-F238E27FC236}">
                <a16:creationId xmlns:a16="http://schemas.microsoft.com/office/drawing/2014/main" id="{5B726A4A-70CB-4DB8-8550-96260A7A06D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389726" y="3192280"/>
            <a:ext cx="541421" cy="541421"/>
          </a:xfrm>
          <a:prstGeom prst="rect">
            <a:avLst/>
          </a:prstGeom>
        </p:spPr>
      </p:pic>
      <p:pic>
        <p:nvPicPr>
          <p:cNvPr id="64" name="Рисунок 63" descr="Деньги">
            <a:extLst>
              <a:ext uri="{FF2B5EF4-FFF2-40B4-BE49-F238E27FC236}">
                <a16:creationId xmlns:a16="http://schemas.microsoft.com/office/drawing/2014/main" id="{71CB1D75-F780-45BF-8DE0-0CDF65BEA24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237950" y="3988234"/>
            <a:ext cx="541421" cy="541421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C7070B75-8D69-4A2C-BB9A-08AC0F348276}"/>
              </a:ext>
            </a:extLst>
          </p:cNvPr>
          <p:cNvSpPr txBox="1"/>
          <p:nvPr/>
        </p:nvSpPr>
        <p:spPr>
          <a:xfrm>
            <a:off x="4952715" y="3958858"/>
            <a:ext cx="70558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Финансовая и информационная поддержка - посольство Швейцарии,</a:t>
            </a:r>
          </a:p>
          <a:p>
            <a:r>
              <a:rPr lang="ru-RU" dirty="0"/>
              <a:t>Спонсорская поддержка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70C680-E47D-48DF-874F-04C9DBABBA6F}"/>
              </a:ext>
            </a:extLst>
          </p:cNvPr>
          <p:cNvSpPr txBox="1"/>
          <p:nvPr/>
        </p:nvSpPr>
        <p:spPr>
          <a:xfrm>
            <a:off x="906022" y="4139755"/>
            <a:ext cx="2922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hlinkClick r:id="rId2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Ссылка на страницу концерта</a:t>
            </a:r>
            <a:endParaRPr lang="ru-RU" sz="1600" dirty="0"/>
          </a:p>
        </p:txBody>
      </p:sp>
      <p:pic>
        <p:nvPicPr>
          <p:cNvPr id="6" name="Рисунок 5" descr="Интернет">
            <a:hlinkClick r:id="rId20"/>
            <a:extLst>
              <a:ext uri="{FF2B5EF4-FFF2-40B4-BE49-F238E27FC236}">
                <a16:creationId xmlns:a16="http://schemas.microsoft.com/office/drawing/2014/main" id="{2EA48A33-495C-48BE-81F3-8C085B0F2CF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86979" y="4022932"/>
            <a:ext cx="541421" cy="54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99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C38F1C-3FAD-423C-957E-D903B270C4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2" r="16964" b="-1"/>
          <a:stretch/>
        </p:blipFill>
        <p:spPr>
          <a:xfrm>
            <a:off x="5913124" y="10"/>
            <a:ext cx="627887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  <a:solidFill>
            <a:schemeClr val="bg1"/>
          </a:solidFill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9B87C4E3-AEA3-42C1-830D-7C0E9C71FD70}"/>
              </a:ext>
            </a:extLst>
          </p:cNvPr>
          <p:cNvSpPr txBox="1">
            <a:spLocks/>
          </p:cNvSpPr>
          <p:nvPr/>
        </p:nvSpPr>
        <p:spPr>
          <a:xfrm>
            <a:off x="235131" y="365125"/>
            <a:ext cx="5540303" cy="12024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МЕЖДУНАРОДНЫЙ ДОМ МУЗЫКИ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C0914BFD-7A3B-4342-9CC1-BDD2DD5AA591}"/>
              </a:ext>
            </a:extLst>
          </p:cNvPr>
          <p:cNvSpPr txBox="1">
            <a:spLocks/>
          </p:cNvSpPr>
          <p:nvPr/>
        </p:nvSpPr>
        <p:spPr>
          <a:xfrm>
            <a:off x="1138817" y="1877925"/>
            <a:ext cx="4668527" cy="4833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300" b="1" dirty="0"/>
              <a:t>ММДМ открылся в 2002 году в формате синергического центра исполнительских искусств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трех залах комплекса –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Светлановском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Камерном и Театральном – проводятся концерты и спектакли, крупные международные форумы и т.д.</a:t>
            </a:r>
          </a:p>
          <a:p>
            <a:pPr marL="0" indent="0" algn="just">
              <a:buNone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ММДМ главный элемент архитектурного ансамбля на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Космодамианской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набережной Москвы-реки.</a:t>
            </a:r>
          </a:p>
          <a:p>
            <a:pPr marL="0" indent="0" algn="just">
              <a:buNone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Доме музыки выступали корифеи и восходящие звезды различных жанров мировой музыки.</a:t>
            </a:r>
          </a:p>
          <a:p>
            <a:pPr marL="0" indent="0" algn="just">
              <a:buNone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Залы ММДМ стали постоянной площадкой для выступления лучших российских и зарубежных оркестров.</a:t>
            </a:r>
          </a:p>
          <a:p>
            <a:pPr marL="0" indent="0" algn="just">
              <a:buNone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в Доме музыки московская публика познакомилась с Венским, Лейпцигским, Пражским камерными оркестрами, камерным оркестром Берлинской филармонии, ансамблем солистов «Виртуозы Ла Скала» и др.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FC0B4FF-0963-426B-B084-35390E2CBA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" y="1840230"/>
            <a:ext cx="476250" cy="476250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80EA0A36-926C-42A8-AB24-8F237E9F91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6" y="2436556"/>
            <a:ext cx="476250" cy="476250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F5E5061B-C428-4D3B-8266-346CF4EF75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" y="3310375"/>
            <a:ext cx="476250" cy="476250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307CF064-0583-4361-BF8E-928DFA6D3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6" y="4040472"/>
            <a:ext cx="476250" cy="476250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C9B99D5A-F1D7-4EE2-9186-CA8494FDD9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6" y="5664550"/>
            <a:ext cx="476250" cy="476250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объек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116D5ABC-2D88-4DAA-8A95-0A05F6DA2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" y="4831237"/>
            <a:ext cx="476250" cy="476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3CDFB8-BC5E-455F-98A8-6C2D6253669B}"/>
              </a:ext>
            </a:extLst>
          </p:cNvPr>
          <p:cNvSpPr txBox="1"/>
          <p:nvPr/>
        </p:nvSpPr>
        <p:spPr>
          <a:xfrm>
            <a:off x="6096000" y="6140800"/>
            <a:ext cx="21727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ОФИЦИАЛЬНЫЙ САЙТ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05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609</Words>
  <Application>Microsoft Office PowerPoint</Application>
  <PresentationFormat>Широкоэкранный</PresentationFormat>
  <Paragraphs>87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СУВОРОВЦЫ &amp; КОНКОРДИЯ</vt:lpstr>
      <vt:lpstr>Концерт Московского военно-музыкального училища имени генерал-лейтенанта В.М. Халилова,  Швейцарского оркестра Конкордия  в Московском международном Доме музыки </vt:lpstr>
      <vt:lpstr>Суворовцы</vt:lpstr>
      <vt:lpstr>Коллектив Суворовцев Московского военно-музыкального училища имени генерал-лейтенанта В.М. Халилова    Лауреат 1 премии Всероссийского конкурса "Виват, студент!"    Лауреат специального приза зрительских симпатий Международного военно-музыкального фестиваля "Спасская башня"</vt:lpstr>
      <vt:lpstr>Суворовцы в ММДМ и Швейцарии</vt:lpstr>
      <vt:lpstr>Конкордия</vt:lpstr>
      <vt:lpstr>Презентация PowerPoint</vt:lpstr>
      <vt:lpstr>Концерт в ММДМ</vt:lpstr>
      <vt:lpstr>Презентация PowerPoint</vt:lpstr>
      <vt:lpstr>КАМЕРНЫЙ ЗАЛ</vt:lpstr>
      <vt:lpstr>Презентация PowerPoint</vt:lpstr>
      <vt:lpstr>ПРОЕКТ ПОДДЕРЖАЛИ: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СУВОРОВЦЫ &amp; КОНКОРДИЯ</dc:title>
  <dc:creator>Мария Левковская</dc:creator>
  <cp:lastModifiedBy>Мария Левковская</cp:lastModifiedBy>
  <cp:revision>2</cp:revision>
  <dcterms:created xsi:type="dcterms:W3CDTF">2019-04-12T13:15:56Z</dcterms:created>
  <dcterms:modified xsi:type="dcterms:W3CDTF">2019-04-12T13:32:25Z</dcterms:modified>
</cp:coreProperties>
</file>